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4" r:id="rId3"/>
  </p:sldMasterIdLst>
  <p:notesMasterIdLst>
    <p:notesMasterId r:id="rId91"/>
  </p:notesMasterIdLst>
  <p:sldIdLst>
    <p:sldId id="256" r:id="rId4"/>
    <p:sldId id="263" r:id="rId5"/>
    <p:sldId id="799" r:id="rId6"/>
    <p:sldId id="511" r:id="rId7"/>
    <p:sldId id="800" r:id="rId8"/>
    <p:sldId id="719" r:id="rId9"/>
    <p:sldId id="684" r:id="rId10"/>
    <p:sldId id="685" r:id="rId11"/>
    <p:sldId id="686" r:id="rId12"/>
    <p:sldId id="687" r:id="rId13"/>
    <p:sldId id="688" r:id="rId14"/>
    <p:sldId id="689" r:id="rId15"/>
    <p:sldId id="690" r:id="rId16"/>
    <p:sldId id="691" r:id="rId17"/>
    <p:sldId id="692" r:id="rId18"/>
    <p:sldId id="693" r:id="rId19"/>
    <p:sldId id="694" r:id="rId20"/>
    <p:sldId id="695" r:id="rId21"/>
    <p:sldId id="696" r:id="rId22"/>
    <p:sldId id="697" r:id="rId23"/>
    <p:sldId id="272" r:id="rId24"/>
    <p:sldId id="273" r:id="rId25"/>
    <p:sldId id="274" r:id="rId26"/>
    <p:sldId id="275" r:id="rId27"/>
    <p:sldId id="276" r:id="rId28"/>
    <p:sldId id="279" r:id="rId29"/>
    <p:sldId id="280" r:id="rId30"/>
    <p:sldId id="287" r:id="rId31"/>
    <p:sldId id="282" r:id="rId32"/>
    <p:sldId id="284" r:id="rId33"/>
    <p:sldId id="283" r:id="rId34"/>
    <p:sldId id="285" r:id="rId35"/>
    <p:sldId id="286" r:id="rId36"/>
    <p:sldId id="289" r:id="rId37"/>
    <p:sldId id="288" r:id="rId38"/>
    <p:sldId id="867" r:id="rId39"/>
    <p:sldId id="866" r:id="rId40"/>
    <p:sldId id="902" r:id="rId41"/>
    <p:sldId id="869" r:id="rId42"/>
    <p:sldId id="870" r:id="rId43"/>
    <p:sldId id="871" r:id="rId44"/>
    <p:sldId id="873" r:id="rId45"/>
    <p:sldId id="872" r:id="rId46"/>
    <p:sldId id="909" r:id="rId47"/>
    <p:sldId id="911" r:id="rId48"/>
    <p:sldId id="912" r:id="rId49"/>
    <p:sldId id="913" r:id="rId50"/>
    <p:sldId id="905" r:id="rId51"/>
    <p:sldId id="906" r:id="rId52"/>
    <p:sldId id="907" r:id="rId53"/>
    <p:sldId id="904" r:id="rId54"/>
    <p:sldId id="908" r:id="rId55"/>
    <p:sldId id="910" r:id="rId56"/>
    <p:sldId id="291" r:id="rId57"/>
    <p:sldId id="4111" r:id="rId58"/>
    <p:sldId id="4099" r:id="rId59"/>
    <p:sldId id="4098" r:id="rId60"/>
    <p:sldId id="4113" r:id="rId61"/>
    <p:sldId id="2609" r:id="rId62"/>
    <p:sldId id="2875" r:id="rId63"/>
    <p:sldId id="4038" r:id="rId64"/>
    <p:sldId id="4115" r:id="rId65"/>
    <p:sldId id="4103" r:id="rId66"/>
    <p:sldId id="4117" r:id="rId67"/>
    <p:sldId id="4039" r:id="rId68"/>
    <p:sldId id="4086" r:id="rId69"/>
    <p:sldId id="4083" r:id="rId70"/>
    <p:sldId id="4101" r:id="rId71"/>
    <p:sldId id="4040" r:id="rId72"/>
    <p:sldId id="4116" r:id="rId73"/>
    <p:sldId id="4041" r:id="rId74"/>
    <p:sldId id="4119" r:id="rId75"/>
    <p:sldId id="4045" r:id="rId76"/>
    <p:sldId id="4046" r:id="rId77"/>
    <p:sldId id="4047" r:id="rId78"/>
    <p:sldId id="4048" r:id="rId79"/>
    <p:sldId id="4049" r:id="rId80"/>
    <p:sldId id="4050" r:id="rId81"/>
    <p:sldId id="4051" r:id="rId82"/>
    <p:sldId id="4052" r:id="rId83"/>
    <p:sldId id="4053" r:id="rId84"/>
    <p:sldId id="4055" r:id="rId85"/>
    <p:sldId id="4085" r:id="rId86"/>
    <p:sldId id="4084" r:id="rId87"/>
    <p:sldId id="4118" r:id="rId88"/>
    <p:sldId id="4120" r:id="rId89"/>
    <p:sldId id="4082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6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13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tableStyles" Target="tableStyles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48ABC-7AD4-0744-A192-C0DA5CEACCE1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C314DA-748F-E74C-9D1D-8F207A6AA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72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1F2589E-4529-7A4B-8CEB-26F55861D9FB}" type="slidenum">
              <a:rPr lang="en-US">
                <a:solidFill>
                  <a:srgbClr val="000000"/>
                </a:solidFill>
                <a:latin typeface="Times New Roman" charset="0"/>
              </a:rPr>
              <a:pPr/>
              <a:t>2</a:t>
            </a:fld>
            <a:endParaRPr lang="en-US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Nine different invasive</a:t>
            </a:r>
            <a:r>
              <a:rPr lang="en-US" baseline="0" dirty="0">
                <a:latin typeface="Calibri" charset="0"/>
              </a:rPr>
              <a:t> species growing here!</a:t>
            </a:r>
            <a:endParaRPr lang="en-US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1094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37A5E-AAF4-9B4F-91F3-E873EA9D78A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40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Arial" charset="0"/>
            </a:endParaRPr>
          </a:p>
        </p:txBody>
      </p:sp>
      <p:sp>
        <p:nvSpPr>
          <p:cNvPr id="1208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64E4B65C-D215-B14A-9162-F952831FA3F3}" type="slidenum">
              <a:rPr lang="en-US" altLang="x-none">
                <a:latin typeface="Arial" charset="0"/>
              </a:rPr>
              <a:pPr eaLnBrk="1" hangingPunct="1"/>
              <a:t>31</a:t>
            </a:fld>
            <a:endParaRPr lang="en-US" altLang="x-none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123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37A5E-AAF4-9B4F-91F3-E873EA9D78A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12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37A5E-AAF4-9B4F-91F3-E873EA9D78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266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/>
              <a:t>This is also very often given as one reason buckthorn has spread so rapidly in the novel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1AA8-BF3C-5C40-8989-E86F665CCFA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841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/>
              <a:t>This is also very often given as one reason buckthorn has spread so rapidly in the novel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1AA8-BF3C-5C40-8989-E86F665CCFA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7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/>
              <a:t>This is also very often given as one reason buckthorn has spread so rapidly in the novel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1AA8-BF3C-5C40-8989-E86F665CCFA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272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baseline="0" dirty="0"/>
              <a:t>This is also very often given as one reason buckthorn has spread so rapidly in the novel range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1AA8-BF3C-5C40-8989-E86F665CCFA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10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Distribution</a:t>
            </a:r>
            <a:r>
              <a:rPr lang="en-US" b="1" baseline="0" dirty="0"/>
              <a:t> and abundances of organisms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56105-6EA9-674F-BDC9-D0CC373518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48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C1AA8-BF3C-5C40-8989-E86F665CCFA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29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By 1880 there is a single occurrence</a:t>
            </a:r>
            <a:r>
              <a:rPr lang="en-US" b="1" baseline="0" dirty="0"/>
              <a:t> here in northern New Jersey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556105-6EA9-674F-BDC9-D0CC373518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4492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methods do we have to identify a species distribution?</a:t>
            </a:r>
          </a:p>
          <a:p>
            <a:endParaRPr lang="en-US" baseline="0" dirty="0"/>
          </a:p>
          <a:p>
            <a:r>
              <a:rPr lang="en-US" baseline="0" dirty="0"/>
              <a:t>For the remainder of the talk, I'm going to refer to the species </a:t>
            </a:r>
            <a:r>
              <a:rPr lang="en-US" baseline="0" dirty="0" err="1"/>
              <a:t>Frangula</a:t>
            </a:r>
            <a:r>
              <a:rPr lang="en-US" baseline="0" dirty="0"/>
              <a:t> </a:t>
            </a:r>
            <a:r>
              <a:rPr lang="en-US" baseline="0" dirty="0" err="1"/>
              <a:t>alnus</a:t>
            </a:r>
            <a:r>
              <a:rPr lang="en-US" baseline="0" dirty="0"/>
              <a:t> (Glossy buckthorn), because it was the focus of my PhD work.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37A5E-AAF4-9B4F-91F3-E873EA9D78A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52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baseline="0" dirty="0"/>
              <a:t> I’m talking about here are pretty site specific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37A5E-AAF4-9B4F-91F3-E873EA9D78A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437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We know that at large scales weather and climate patterns also play a role in shaping the distribution of glossy buckthorn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37A5E-AAF4-9B4F-91F3-E873EA9D78A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53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</a:t>
            </a:r>
            <a:r>
              <a:rPr lang="en-US" baseline="0" dirty="0"/>
              <a:t> dots are observed presence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637A5E-AAF4-9B4F-91F3-E873EA9D78A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1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31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09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423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22D21-FA6B-6B41-891A-9EFA424A8CBD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99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E36A4-CAC7-2440-A76A-33977B4CB1E8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179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25507-EEE3-FD4E-843B-5DD304E89643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28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40C05-FFBB-DE4A-8348-8D5E15B178AC}" type="datetime1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63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F544-9941-6D4A-AB69-027979E64DC2}" type="datetime1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54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F9C91-2CCA-1C41-ACD7-BC6596DBAEB1}" type="datetime1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4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24418-AB69-8842-97DF-5C3709992A2D}" type="datetime1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81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393D7-CB5C-7F41-8F0E-CAD2000F676E}" type="datetime1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58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88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CE221-AA9F-9947-84BF-0F4AF5587234}" type="datetime1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95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61FAC-66AB-4F41-914A-2AAD20DB6698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83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090FF-141D-984F-8349-0955BEE2135C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9657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006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7433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47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932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24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08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1750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51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51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4415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76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03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2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10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648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56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6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6BD41-7155-604E-884F-839D4767BA47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EA05C-581A-E04D-BC5B-03358AF540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334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3D2D3-5A35-4E44-9912-8B10E5A91608}" type="datetime1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2B588-C622-B24A-ADC7-76F579035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19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51A45E-3A18-2349-971D-82705E3F37F0}" type="datetimeFigureOut">
              <a:rPr lang="en-US" smtClean="0"/>
              <a:t>9/30/19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ADA26-2383-9B4E-AB8A-47DE44782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1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3.jpg"/><Relationship Id="rId4" Type="http://schemas.openxmlformats.org/officeDocument/2006/relationships/image" Target="../media/image6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7.jpg"/><Relationship Id="rId4" Type="http://schemas.openxmlformats.org/officeDocument/2006/relationships/image" Target="../media/image66.gi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83.jpeg"/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12" Type="http://schemas.openxmlformats.org/officeDocument/2006/relationships/image" Target="../media/image82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jpeg"/><Relationship Id="rId10" Type="http://schemas.openxmlformats.org/officeDocument/2006/relationships/image" Target="../media/image80.png"/><Relationship Id="rId4" Type="http://schemas.openxmlformats.org/officeDocument/2006/relationships/image" Target="../media/image74.jpeg"/><Relationship Id="rId9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86.gi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jpe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jpeg"/><Relationship Id="rId17" Type="http://schemas.openxmlformats.org/officeDocument/2006/relationships/image" Target="../media/image102.png"/><Relationship Id="rId2" Type="http://schemas.openxmlformats.org/officeDocument/2006/relationships/image" Target="../media/image87.jpe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1.tiff"/><Relationship Id="rId11" Type="http://schemas.openxmlformats.org/officeDocument/2006/relationships/image" Target="../media/image96.jpg"/><Relationship Id="rId5" Type="http://schemas.openxmlformats.org/officeDocument/2006/relationships/image" Target="../media/image90.png"/><Relationship Id="rId15" Type="http://schemas.openxmlformats.org/officeDocument/2006/relationships/image" Target="../media/image100.jpe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14" Type="http://schemas.openxmlformats.org/officeDocument/2006/relationships/image" Target="../media/image99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jpg"/><Relationship Id="rId18" Type="http://schemas.openxmlformats.org/officeDocument/2006/relationships/image" Target="../media/image105.jpeg"/><Relationship Id="rId3" Type="http://schemas.openxmlformats.org/officeDocument/2006/relationships/image" Target="../media/image88.png"/><Relationship Id="rId21" Type="http://schemas.openxmlformats.org/officeDocument/2006/relationships/image" Target="../media/image101.png"/><Relationship Id="rId7" Type="http://schemas.openxmlformats.org/officeDocument/2006/relationships/image" Target="../media/image103.jpeg"/><Relationship Id="rId12" Type="http://schemas.openxmlformats.org/officeDocument/2006/relationships/image" Target="../media/image104.jpeg"/><Relationship Id="rId17" Type="http://schemas.openxmlformats.org/officeDocument/2006/relationships/image" Target="../media/image100.jpeg"/><Relationship Id="rId2" Type="http://schemas.openxmlformats.org/officeDocument/2006/relationships/image" Target="../media/image87.jpeg"/><Relationship Id="rId16" Type="http://schemas.openxmlformats.org/officeDocument/2006/relationships/image" Target="../media/image99.jpg"/><Relationship Id="rId20" Type="http://schemas.openxmlformats.org/officeDocument/2006/relationships/image" Target="../media/image107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91.tiff"/><Relationship Id="rId11" Type="http://schemas.openxmlformats.org/officeDocument/2006/relationships/image" Target="../media/image95.png"/><Relationship Id="rId24" Type="http://schemas.openxmlformats.org/officeDocument/2006/relationships/image" Target="../media/image110.jpg"/><Relationship Id="rId5" Type="http://schemas.openxmlformats.org/officeDocument/2006/relationships/image" Target="../media/image90.png"/><Relationship Id="rId15" Type="http://schemas.openxmlformats.org/officeDocument/2006/relationships/image" Target="../media/image98.jpeg"/><Relationship Id="rId23" Type="http://schemas.openxmlformats.org/officeDocument/2006/relationships/image" Target="../media/image109.png"/><Relationship Id="rId10" Type="http://schemas.openxmlformats.org/officeDocument/2006/relationships/image" Target="../media/image94.png"/><Relationship Id="rId19" Type="http://schemas.openxmlformats.org/officeDocument/2006/relationships/image" Target="../media/image106.png"/><Relationship Id="rId4" Type="http://schemas.openxmlformats.org/officeDocument/2006/relationships/image" Target="../media/image89.png"/><Relationship Id="rId9" Type="http://schemas.openxmlformats.org/officeDocument/2006/relationships/image" Target="../media/image93.png"/><Relationship Id="rId14" Type="http://schemas.openxmlformats.org/officeDocument/2006/relationships/image" Target="../media/image97.jpeg"/><Relationship Id="rId22" Type="http://schemas.openxmlformats.org/officeDocument/2006/relationships/image" Target="../media/image108.jp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://www.nsf.gov/index.jsp" TargetMode="Externa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3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9.png"/><Relationship Id="rId3" Type="http://schemas.openxmlformats.org/officeDocument/2006/relationships/image" Target="../media/image124.png"/><Relationship Id="rId7" Type="http://schemas.openxmlformats.org/officeDocument/2006/relationships/image" Target="../media/image104.jpeg"/><Relationship Id="rId12" Type="http://schemas.openxmlformats.org/officeDocument/2006/relationships/image" Target="../media/image108.jpg"/><Relationship Id="rId2" Type="http://schemas.openxmlformats.org/officeDocument/2006/relationships/hyperlink" Target="http://www.nsf.gov/index.jsp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6.png"/><Relationship Id="rId11" Type="http://schemas.openxmlformats.org/officeDocument/2006/relationships/image" Target="../media/image107.jpeg"/><Relationship Id="rId5" Type="http://schemas.openxmlformats.org/officeDocument/2006/relationships/image" Target="../media/image125.emf"/><Relationship Id="rId15" Type="http://schemas.openxmlformats.org/officeDocument/2006/relationships/image" Target="../media/image77.jpeg"/><Relationship Id="rId10" Type="http://schemas.openxmlformats.org/officeDocument/2006/relationships/image" Target="../media/image106.png"/><Relationship Id="rId4" Type="http://schemas.openxmlformats.org/officeDocument/2006/relationships/image" Target="../media/image123.jpeg"/><Relationship Id="rId9" Type="http://schemas.openxmlformats.org/officeDocument/2006/relationships/image" Target="../media/image105.jpeg"/><Relationship Id="rId14" Type="http://schemas.openxmlformats.org/officeDocument/2006/relationships/image" Target="../media/image110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3.png"/><Relationship Id="rId3" Type="http://schemas.openxmlformats.org/officeDocument/2006/relationships/image" Target="../media/image128.jpeg"/><Relationship Id="rId21" Type="http://schemas.openxmlformats.org/officeDocument/2006/relationships/image" Target="../media/image104.jpeg"/><Relationship Id="rId7" Type="http://schemas.openxmlformats.org/officeDocument/2006/relationships/image" Target="../media/image130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" Type="http://schemas.openxmlformats.org/officeDocument/2006/relationships/image" Target="../media/image127.jpeg"/><Relationship Id="rId16" Type="http://schemas.openxmlformats.org/officeDocument/2006/relationships/image" Target="../media/image103.jpe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24.png"/><Relationship Id="rId11" Type="http://schemas.openxmlformats.org/officeDocument/2006/relationships/image" Target="../media/image87.jpeg"/><Relationship Id="rId5" Type="http://schemas.openxmlformats.org/officeDocument/2006/relationships/hyperlink" Target="http://www.nsf.gov/index.jsp" TargetMode="External"/><Relationship Id="rId15" Type="http://schemas.openxmlformats.org/officeDocument/2006/relationships/image" Target="../media/image91.tiff"/><Relationship Id="rId23" Type="http://schemas.openxmlformats.org/officeDocument/2006/relationships/image" Target="../media/image108.jpg"/><Relationship Id="rId10" Type="http://schemas.openxmlformats.org/officeDocument/2006/relationships/image" Target="../media/image131.png"/><Relationship Id="rId19" Type="http://schemas.openxmlformats.org/officeDocument/2006/relationships/image" Target="../media/image132.png"/><Relationship Id="rId4" Type="http://schemas.openxmlformats.org/officeDocument/2006/relationships/image" Target="../media/image129.jpeg"/><Relationship Id="rId9" Type="http://schemas.openxmlformats.org/officeDocument/2006/relationships/image" Target="../media/image125.emf"/><Relationship Id="rId14" Type="http://schemas.openxmlformats.org/officeDocument/2006/relationships/image" Target="../media/image90.png"/><Relationship Id="rId22" Type="http://schemas.openxmlformats.org/officeDocument/2006/relationships/image" Target="../media/image10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5000"/>
            <a:lum/>
          </a:blip>
          <a:srcRect/>
          <a:stretch>
            <a:fillRect t="-47000" b="-4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7C741-7E21-1A43-A8E2-CCD347E17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/>
              <a:t>How to use species distribution modeling to study the past spread and predict future spread of non-native species</a:t>
            </a:r>
            <a:endParaRPr lang="en-US" sz="44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46FEC-DA1C-414F-B55E-F376EAE64A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Matthew E. Aiello-Lammens, PhD</a:t>
            </a:r>
          </a:p>
          <a:p>
            <a:r>
              <a:rPr lang="en-US" b="1" dirty="0"/>
              <a:t>Department of Environmental Studies and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720296-ED09-444D-8CF9-8AD3A4DE3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1" y="4764011"/>
            <a:ext cx="2057399" cy="1302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8AAADA-3799-E447-9801-108985E8403C}"/>
              </a:ext>
            </a:extLst>
          </p:cNvPr>
          <p:cNvSpPr txBox="1"/>
          <p:nvPr/>
        </p:nvSpPr>
        <p:spPr>
          <a:xfrm>
            <a:off x="4334955" y="6539337"/>
            <a:ext cx="47872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Photo: John M. Randall, The Nature Conservancy, </a:t>
            </a:r>
            <a:r>
              <a:rPr lang="en-US" sz="1400" dirty="0" err="1"/>
              <a:t>Bugwood.org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3259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5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2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4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3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4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9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5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1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6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7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8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9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9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20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95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Group 1"/>
          <p:cNvGrpSpPr>
            <a:grpSpLocks noChangeAspect="1"/>
          </p:cNvGrpSpPr>
          <p:nvPr/>
        </p:nvGrpSpPr>
        <p:grpSpPr bwMode="auto">
          <a:xfrm>
            <a:off x="514350" y="311150"/>
            <a:ext cx="8382000" cy="6107113"/>
            <a:chOff x="304800" y="152400"/>
            <a:chExt cx="8940800" cy="6515100"/>
          </a:xfrm>
        </p:grpSpPr>
        <p:pic>
          <p:nvPicPr>
            <p:cNvPr id="16388" name="Picture 2" descr="invadedsite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152400"/>
              <a:ext cx="8686800" cy="6515100"/>
            </a:xfrm>
            <a:prstGeom prst="rect">
              <a:avLst/>
            </a:prstGeom>
            <a:noFill/>
            <a:ln w="635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389" name="Text Box 3"/>
            <p:cNvSpPr txBox="1">
              <a:spLocks noChangeArrowheads="1"/>
            </p:cNvSpPr>
            <p:nvPr/>
          </p:nvSpPr>
          <p:spPr bwMode="auto">
            <a:xfrm>
              <a:off x="2745739" y="4779010"/>
              <a:ext cx="2647968" cy="4925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FFFF"/>
                  </a:solidFill>
                  <a:latin typeface="+mn-lt"/>
                </a:rPr>
                <a:t>Japanese barberry</a:t>
              </a:r>
            </a:p>
          </p:txBody>
        </p:sp>
        <p:sp>
          <p:nvSpPr>
            <p:cNvPr id="16390" name="Text Box 4"/>
            <p:cNvSpPr txBox="1">
              <a:spLocks noChangeArrowheads="1"/>
            </p:cNvSpPr>
            <p:nvPr/>
          </p:nvSpPr>
          <p:spPr bwMode="auto">
            <a:xfrm>
              <a:off x="6553200" y="2483247"/>
              <a:ext cx="26924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dirty="0">
                  <a:solidFill>
                    <a:srgbClr val="FFFFFF"/>
                  </a:solidFill>
                  <a:latin typeface="+mn-lt"/>
                </a:rPr>
                <a:t>Burning bush</a:t>
              </a:r>
            </a:p>
          </p:txBody>
        </p:sp>
        <p:sp>
          <p:nvSpPr>
            <p:cNvPr id="16391" name="Text Box 5"/>
            <p:cNvSpPr txBox="1">
              <a:spLocks noChangeArrowheads="1"/>
            </p:cNvSpPr>
            <p:nvPr/>
          </p:nvSpPr>
          <p:spPr bwMode="auto">
            <a:xfrm>
              <a:off x="2682239" y="2828291"/>
              <a:ext cx="357187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dirty="0">
                  <a:solidFill>
                    <a:srgbClr val="FFFFFF"/>
                  </a:solidFill>
                  <a:latin typeface="+mn-lt"/>
                </a:rPr>
                <a:t>  Morrow’s honeysuckle</a:t>
              </a:r>
            </a:p>
          </p:txBody>
        </p:sp>
        <p:sp>
          <p:nvSpPr>
            <p:cNvPr id="16392" name="Text Box 6"/>
            <p:cNvSpPr txBox="1">
              <a:spLocks noChangeArrowheads="1"/>
            </p:cNvSpPr>
            <p:nvPr/>
          </p:nvSpPr>
          <p:spPr bwMode="auto">
            <a:xfrm>
              <a:off x="533401" y="1527811"/>
              <a:ext cx="3664499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 dirty="0">
                  <a:solidFill>
                    <a:srgbClr val="FFFFFF"/>
                  </a:solidFill>
                  <a:latin typeface="+mn-lt"/>
                </a:rPr>
                <a:t>Oriental bittersweet</a:t>
              </a:r>
            </a:p>
          </p:txBody>
        </p:sp>
        <p:sp>
          <p:nvSpPr>
            <p:cNvPr id="16393" name="Text Box 7"/>
            <p:cNvSpPr txBox="1">
              <a:spLocks noChangeArrowheads="1"/>
            </p:cNvSpPr>
            <p:nvPr/>
          </p:nvSpPr>
          <p:spPr bwMode="auto">
            <a:xfrm>
              <a:off x="487679" y="3392489"/>
              <a:ext cx="325025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r>
                <a:rPr lang="en-US" sz="2400">
                  <a:solidFill>
                    <a:srgbClr val="FFFFFF"/>
                  </a:solidFill>
                  <a:latin typeface="+mn-lt"/>
                </a:rPr>
                <a:t>Japanese honeysuckle</a:t>
              </a:r>
            </a:p>
          </p:txBody>
        </p:sp>
        <p:sp>
          <p:nvSpPr>
            <p:cNvPr id="16394" name="Text Box 9"/>
            <p:cNvSpPr txBox="1">
              <a:spLocks noChangeArrowheads="1"/>
            </p:cNvSpPr>
            <p:nvPr/>
          </p:nvSpPr>
          <p:spPr bwMode="auto">
            <a:xfrm>
              <a:off x="381001" y="5266691"/>
              <a:ext cx="3479801" cy="1050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+mn-lt"/>
                </a:rPr>
                <a:t>Norway maple</a:t>
              </a:r>
            </a:p>
            <a:p>
              <a:pPr>
                <a:spcAft>
                  <a:spcPts val="12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+mn-lt"/>
                </a:rPr>
                <a:t>Garlic mustard</a:t>
              </a:r>
            </a:p>
          </p:txBody>
        </p:sp>
        <p:sp>
          <p:nvSpPr>
            <p:cNvPr id="16395" name="Text Box 11"/>
            <p:cNvSpPr txBox="1">
              <a:spLocks noChangeArrowheads="1"/>
            </p:cNvSpPr>
            <p:nvPr/>
          </p:nvSpPr>
          <p:spPr bwMode="auto">
            <a:xfrm>
              <a:off x="5899124" y="5497831"/>
              <a:ext cx="2686958" cy="1050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1pPr>
              <a:lvl2pPr>
                <a:defRPr sz="28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+mn-lt"/>
                </a:rPr>
                <a:t>Slender </a:t>
              </a:r>
              <a:r>
                <a:rPr lang="en-US" sz="2400" dirty="0" err="1">
                  <a:solidFill>
                    <a:srgbClr val="FFFFFF"/>
                  </a:solidFill>
                  <a:latin typeface="+mn-lt"/>
                </a:rPr>
                <a:t>bittercress</a:t>
              </a:r>
              <a:endParaRPr lang="en-US" sz="2400" dirty="0">
                <a:solidFill>
                  <a:srgbClr val="FFFFFF"/>
                </a:solidFill>
                <a:latin typeface="+mn-lt"/>
              </a:endParaRPr>
            </a:p>
            <a:p>
              <a:pPr>
                <a:spcAft>
                  <a:spcPts val="1200"/>
                </a:spcAft>
              </a:pPr>
              <a:r>
                <a:rPr lang="en-US" sz="2400" dirty="0">
                  <a:solidFill>
                    <a:srgbClr val="FFFFFF"/>
                  </a:solidFill>
                  <a:latin typeface="+mn-lt"/>
                </a:rPr>
                <a:t>    Dame’s rocket</a:t>
              </a:r>
            </a:p>
          </p:txBody>
        </p:sp>
      </p:grpSp>
      <p:sp>
        <p:nvSpPr>
          <p:cNvPr id="36868" name="Title 1"/>
          <p:cNvSpPr txBox="1">
            <a:spLocks/>
          </p:cNvSpPr>
          <p:nvPr/>
        </p:nvSpPr>
        <p:spPr bwMode="auto">
          <a:xfrm>
            <a:off x="685800" y="13335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>
              <a:defRPr sz="28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chemeClr val="accent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Futura"/>
                <a:cs typeface="Futura"/>
              </a:rPr>
              <a:t>Invasive plants seem to thrive in our forests</a:t>
            </a:r>
          </a:p>
        </p:txBody>
      </p:sp>
    </p:spTree>
    <p:extLst>
      <p:ext uri="{BB962C8B-B14F-4D97-AF65-F5344CB8AC3E}">
        <p14:creationId xmlns:p14="http://schemas.microsoft.com/office/powerpoint/2010/main" val="41461423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201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64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236999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cs typeface="Futura"/>
              </a:rPr>
              <a:t>Identifying species distributions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171" y="897372"/>
            <a:ext cx="7174829" cy="5960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93" y="3787539"/>
            <a:ext cx="2163580" cy="289248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51288" y="3264319"/>
            <a:ext cx="23855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err="1"/>
              <a:t>Frangula</a:t>
            </a:r>
            <a:r>
              <a:rPr lang="en-US" sz="2800" b="1" i="1" dirty="0"/>
              <a:t> </a:t>
            </a:r>
            <a:r>
              <a:rPr lang="en-US" sz="2800" b="1" i="1" dirty="0" err="1"/>
              <a:t>alnus</a:t>
            </a:r>
            <a:endParaRPr lang="en-US" sz="2800" b="1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B49C7F-FBE3-0142-BD66-D2366079E8E0}"/>
              </a:ext>
            </a:extLst>
          </p:cNvPr>
          <p:cNvSpPr txBox="1"/>
          <p:nvPr/>
        </p:nvSpPr>
        <p:spPr>
          <a:xfrm>
            <a:off x="3625319" y="3169800"/>
            <a:ext cx="4481996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54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/>
              <a:t>Future Distribution?</a:t>
            </a:r>
          </a:p>
        </p:txBody>
      </p:sp>
    </p:spTree>
    <p:extLst>
      <p:ext uri="{BB962C8B-B14F-4D97-AF65-F5344CB8AC3E}">
        <p14:creationId xmlns:p14="http://schemas.microsoft.com/office/powerpoint/2010/main" val="333607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262293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cs typeface="Futura"/>
              </a:rPr>
              <a:t>Species distribution model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0" y="3857107"/>
            <a:ext cx="3528988" cy="2646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9" y="1170639"/>
            <a:ext cx="3525203" cy="2346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353954" y="1170639"/>
            <a:ext cx="457834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Glossy buckthorn is observed in …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Old fields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Wetlands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Full to partial sun light (but not deep understories)</a:t>
            </a:r>
          </a:p>
        </p:txBody>
      </p:sp>
    </p:spTree>
    <p:extLst>
      <p:ext uri="{BB962C8B-B14F-4D97-AF65-F5344CB8AC3E}">
        <p14:creationId xmlns:p14="http://schemas.microsoft.com/office/powerpoint/2010/main" val="3143476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60" y="3857107"/>
            <a:ext cx="3528988" cy="26467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59" y="1170639"/>
            <a:ext cx="3525203" cy="2346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4353954" y="1160006"/>
            <a:ext cx="45783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Glossy buckthorn is observed in …</a:t>
            </a:r>
          </a:p>
          <a:p>
            <a:endParaRPr lang="en-US" sz="3200" b="1" dirty="0">
              <a:solidFill>
                <a:schemeClr val="accent2"/>
              </a:solidFill>
            </a:endParaRPr>
          </a:p>
          <a:p>
            <a:r>
              <a:rPr lang="en-US" sz="3200" b="1" dirty="0" err="1">
                <a:solidFill>
                  <a:schemeClr val="tx2"/>
                </a:solidFill>
              </a:rPr>
              <a:t>Prob</a:t>
            </a:r>
            <a:r>
              <a:rPr lang="en-US" sz="3200" b="1" dirty="0">
                <a:solidFill>
                  <a:schemeClr val="tx2"/>
                </a:solidFill>
              </a:rPr>
              <a:t>(suitable for GB) ~ </a:t>
            </a:r>
          </a:p>
          <a:p>
            <a:r>
              <a:rPr lang="en-US" sz="3200" b="1" dirty="0">
                <a:solidFill>
                  <a:schemeClr val="tx2"/>
                </a:solidFill>
              </a:rPr>
              <a:t>Sun light + Land cover + Soil moisture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32DB39B-4F6E-6142-BFE6-58E06AF7DA02}"/>
              </a:ext>
            </a:extLst>
          </p:cNvPr>
          <p:cNvSpPr txBox="1">
            <a:spLocks/>
          </p:cNvSpPr>
          <p:nvPr/>
        </p:nvSpPr>
        <p:spPr>
          <a:xfrm>
            <a:off x="262293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cs typeface="Futura"/>
              </a:rPr>
              <a:t>Species distribution model</a:t>
            </a:r>
          </a:p>
        </p:txBody>
      </p:sp>
    </p:spTree>
    <p:extLst>
      <p:ext uri="{BB962C8B-B14F-4D97-AF65-F5344CB8AC3E}">
        <p14:creationId xmlns:p14="http://schemas.microsoft.com/office/powerpoint/2010/main" val="752342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23" y="842888"/>
            <a:ext cx="6557354" cy="6015112"/>
          </a:xfrm>
          <a:prstGeom prst="rect">
            <a:avLst/>
          </a:prstGeom>
        </p:spPr>
      </p:pic>
      <p:sp>
        <p:nvSpPr>
          <p:cNvPr id="4" name="5-Point Star 3"/>
          <p:cNvSpPr/>
          <p:nvPr/>
        </p:nvSpPr>
        <p:spPr>
          <a:xfrm>
            <a:off x="5376333" y="3293533"/>
            <a:ext cx="279400" cy="27093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6121399" y="2760133"/>
            <a:ext cx="279400" cy="27093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DAFED2-20D8-804B-8CC8-C7242D15D613}"/>
              </a:ext>
            </a:extLst>
          </p:cNvPr>
          <p:cNvSpPr txBox="1">
            <a:spLocks/>
          </p:cNvSpPr>
          <p:nvPr/>
        </p:nvSpPr>
        <p:spPr>
          <a:xfrm>
            <a:off x="262293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cs typeface="Futura"/>
              </a:rPr>
              <a:t>Species distribution model</a:t>
            </a:r>
          </a:p>
        </p:txBody>
      </p:sp>
    </p:spTree>
    <p:extLst>
      <p:ext uri="{BB962C8B-B14F-4D97-AF65-F5344CB8AC3E}">
        <p14:creationId xmlns:p14="http://schemas.microsoft.com/office/powerpoint/2010/main" val="1599988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m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23" y="842888"/>
            <a:ext cx="6557354" cy="6015112"/>
          </a:xfrm>
          <a:prstGeom prst="rect">
            <a:avLst/>
          </a:prstGeom>
        </p:spPr>
      </p:pic>
      <p:sp>
        <p:nvSpPr>
          <p:cNvPr id="4" name="5-Point Star 3"/>
          <p:cNvSpPr/>
          <p:nvPr/>
        </p:nvSpPr>
        <p:spPr>
          <a:xfrm>
            <a:off x="5376333" y="3293533"/>
            <a:ext cx="279400" cy="27093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5-Point Star 4"/>
          <p:cNvSpPr/>
          <p:nvPr/>
        </p:nvSpPr>
        <p:spPr>
          <a:xfrm>
            <a:off x="6121399" y="2760133"/>
            <a:ext cx="279400" cy="270933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5-Point Star 5"/>
          <p:cNvSpPr/>
          <p:nvPr/>
        </p:nvSpPr>
        <p:spPr>
          <a:xfrm>
            <a:off x="3826933" y="4631267"/>
            <a:ext cx="279400" cy="270933"/>
          </a:xfrm>
          <a:prstGeom prst="star5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319617CD-ABBB-194B-8EF3-DA1275EA333C}"/>
              </a:ext>
            </a:extLst>
          </p:cNvPr>
          <p:cNvSpPr txBox="1">
            <a:spLocks/>
          </p:cNvSpPr>
          <p:nvPr/>
        </p:nvSpPr>
        <p:spPr>
          <a:xfrm>
            <a:off x="262293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cs typeface="Futura"/>
              </a:rPr>
              <a:t>Species distribution model</a:t>
            </a:r>
          </a:p>
        </p:txBody>
      </p:sp>
    </p:spTree>
    <p:extLst>
      <p:ext uri="{BB962C8B-B14F-4D97-AF65-F5344CB8AC3E}">
        <p14:creationId xmlns:p14="http://schemas.microsoft.com/office/powerpoint/2010/main" val="506576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title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1" y="903115"/>
            <a:ext cx="3161342" cy="2667001"/>
          </a:xfrm>
          <a:prstGeom prst="rect">
            <a:avLst/>
          </a:prstGeom>
        </p:spPr>
      </p:pic>
      <p:pic>
        <p:nvPicPr>
          <p:cNvPr id="9" name="Picture 8" descr="Untitled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1" y="3951111"/>
            <a:ext cx="3161342" cy="26670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83667" y="1749777"/>
            <a:ext cx="21914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Mean Annual </a:t>
            </a:r>
          </a:p>
          <a:p>
            <a:r>
              <a:rPr lang="en-US" sz="2800" b="1" dirty="0"/>
              <a:t>Temperature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83667" y="4809066"/>
            <a:ext cx="21011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Total </a:t>
            </a:r>
          </a:p>
          <a:p>
            <a:r>
              <a:rPr lang="en-US" sz="2800" b="1" dirty="0"/>
              <a:t>Precipitation</a:t>
            </a:r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4252D881-C3B8-0045-89D8-AFFB42F988B8}"/>
              </a:ext>
            </a:extLst>
          </p:cNvPr>
          <p:cNvSpPr txBox="1">
            <a:spLocks/>
          </p:cNvSpPr>
          <p:nvPr/>
        </p:nvSpPr>
        <p:spPr>
          <a:xfrm>
            <a:off x="262293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cs typeface="Futura"/>
              </a:rPr>
              <a:t>Species distribution model</a:t>
            </a:r>
          </a:p>
        </p:txBody>
      </p:sp>
    </p:spTree>
    <p:extLst>
      <p:ext uri="{BB962C8B-B14F-4D97-AF65-F5344CB8AC3E}">
        <p14:creationId xmlns:p14="http://schemas.microsoft.com/office/powerpoint/2010/main" val="29385087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79" y="3948064"/>
            <a:ext cx="3164954" cy="2670048"/>
          </a:xfrm>
          <a:prstGeom prst="rect">
            <a:avLst/>
          </a:prstGeom>
        </p:spPr>
      </p:pic>
      <p:pic>
        <p:nvPicPr>
          <p:cNvPr id="5" name="Picture 4" descr="Untitled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91" y="903115"/>
            <a:ext cx="3164954" cy="2670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1445" y="2880665"/>
            <a:ext cx="42333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GB Presence </a:t>
            </a:r>
            <a:r>
              <a:rPr lang="en-US" sz="2800" dirty="0"/>
              <a:t>= </a:t>
            </a:r>
          </a:p>
          <a:p>
            <a:r>
              <a:rPr lang="en-US" sz="2800" dirty="0"/>
              <a:t>Mean Annual Temperature + Total Precipitation + … </a:t>
            </a: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70207BC3-DF1E-B645-91CD-1A17B8BE1443}"/>
              </a:ext>
            </a:extLst>
          </p:cNvPr>
          <p:cNvSpPr txBox="1">
            <a:spLocks/>
          </p:cNvSpPr>
          <p:nvPr/>
        </p:nvSpPr>
        <p:spPr>
          <a:xfrm>
            <a:off x="262293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cs typeface="Futura"/>
              </a:rPr>
              <a:t>Species distribution model</a:t>
            </a:r>
          </a:p>
        </p:txBody>
      </p:sp>
    </p:spTree>
    <p:extLst>
      <p:ext uri="{BB962C8B-B14F-4D97-AF65-F5344CB8AC3E}">
        <p14:creationId xmlns:p14="http://schemas.microsoft.com/office/powerpoint/2010/main" val="397232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19667" y="5759331"/>
            <a:ext cx="7704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GB Suitability </a:t>
            </a:r>
            <a:r>
              <a:rPr lang="en-US" sz="2800" dirty="0"/>
              <a:t>~ </a:t>
            </a:r>
          </a:p>
          <a:p>
            <a:r>
              <a:rPr lang="en-US" sz="2800" dirty="0"/>
              <a:t>Mean Annual Temperature + Total Precipitation + …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96" y="3831046"/>
            <a:ext cx="1143000" cy="1244600"/>
          </a:xfrm>
          <a:prstGeom prst="rect">
            <a:avLst/>
          </a:pr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F2F47C53-9B2A-3B43-8DBB-1EB7314CAC75}"/>
              </a:ext>
            </a:extLst>
          </p:cNvPr>
          <p:cNvSpPr txBox="1">
            <a:spLocks/>
          </p:cNvSpPr>
          <p:nvPr/>
        </p:nvSpPr>
        <p:spPr>
          <a:xfrm>
            <a:off x="262293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cs typeface="Futura"/>
              </a:rPr>
              <a:t>Species distribution model</a:t>
            </a:r>
          </a:p>
        </p:txBody>
      </p:sp>
    </p:spTree>
    <p:extLst>
      <p:ext uri="{BB962C8B-B14F-4D97-AF65-F5344CB8AC3E}">
        <p14:creationId xmlns:p14="http://schemas.microsoft.com/office/powerpoint/2010/main" val="4164609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944" y="1012824"/>
            <a:ext cx="7886700" cy="5184775"/>
          </a:xfrm>
        </p:spPr>
        <p:txBody>
          <a:bodyPr/>
          <a:lstStyle/>
          <a:p>
            <a:r>
              <a:rPr lang="en-US" dirty="0"/>
              <a:t>The data required to construct these models are </a:t>
            </a:r>
            <a:r>
              <a:rPr lang="en-US" i="1" dirty="0"/>
              <a:t>relatively</a:t>
            </a:r>
            <a:r>
              <a:rPr lang="en-US" dirty="0"/>
              <a:t> easy to get</a:t>
            </a:r>
          </a:p>
          <a:p>
            <a:pPr lvl="1"/>
            <a:r>
              <a:rPr lang="en-US" dirty="0"/>
              <a:t>On-line databases like </a:t>
            </a:r>
            <a:r>
              <a:rPr lang="en-US" dirty="0" err="1"/>
              <a:t>EDDMaps</a:t>
            </a:r>
            <a:r>
              <a:rPr lang="en-US" dirty="0"/>
              <a:t>, </a:t>
            </a:r>
            <a:r>
              <a:rPr lang="en-US" dirty="0" err="1"/>
              <a:t>iNaturalist</a:t>
            </a:r>
            <a:r>
              <a:rPr lang="en-US" dirty="0"/>
              <a:t>, </a:t>
            </a:r>
            <a:r>
              <a:rPr lang="en-US" dirty="0" err="1"/>
              <a:t>iMapInvasives</a:t>
            </a:r>
            <a:endParaRPr lang="en-US" dirty="0"/>
          </a:p>
          <a:p>
            <a:pPr lvl="1"/>
            <a:r>
              <a:rPr lang="en-US" dirty="0"/>
              <a:t>Climate layers easy to get, other environmental variables also accessible</a:t>
            </a:r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236999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+mn-lt"/>
                <a:cs typeface="Futura"/>
              </a:rPr>
              <a:t>Uses of species distribution models</a:t>
            </a:r>
          </a:p>
        </p:txBody>
      </p:sp>
    </p:spTree>
    <p:extLst>
      <p:ext uri="{BB962C8B-B14F-4D97-AF65-F5344CB8AC3E}">
        <p14:creationId xmlns:p14="http://schemas.microsoft.com/office/powerpoint/2010/main" val="4145136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390" y="1462021"/>
            <a:ext cx="3656492" cy="488835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61892" y="344695"/>
            <a:ext cx="68702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Frangula alnus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(Glossy buckthorn)</a:t>
            </a:r>
          </a:p>
          <a:p>
            <a:pPr algn="r"/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(syn. </a:t>
            </a:r>
            <a:r>
              <a:rPr lang="en-US" sz="2800" b="1" i="1" dirty="0" err="1">
                <a:solidFill>
                  <a:schemeClr val="accent2">
                    <a:lumMod val="50000"/>
                  </a:schemeClr>
                </a:solidFill>
              </a:rPr>
              <a:t>Rhamnus</a:t>
            </a:r>
            <a:r>
              <a:rPr lang="en-US" sz="28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800" b="1" i="1" dirty="0" err="1">
                <a:solidFill>
                  <a:schemeClr val="accent2">
                    <a:lumMod val="50000"/>
                  </a:schemeClr>
                </a:solidFill>
              </a:rPr>
              <a:t>frangula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8125" y="5181600"/>
            <a:ext cx="3687033" cy="120032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Rapid spread assumed to result from bird dispersed fruit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122" y="1932711"/>
            <a:ext cx="3586787" cy="269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86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Box 2"/>
          <p:cNvSpPr txBox="1">
            <a:spLocks noChangeArrowheads="1"/>
          </p:cNvSpPr>
          <p:nvPr/>
        </p:nvSpPr>
        <p:spPr bwMode="auto">
          <a:xfrm>
            <a:off x="190500" y="228600"/>
            <a:ext cx="4000500" cy="31702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b="1" dirty="0"/>
              <a:t>Land-use/Land-cover (LULC): for northeast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These are derived from satellite images that have been classified into a suite of standardized land-use types (20-40 types).  </a:t>
            </a:r>
          </a:p>
        </p:txBody>
      </p:sp>
      <p:pic>
        <p:nvPicPr>
          <p:cNvPr id="37891" name="Picture 1" descr="NE_LULC_a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52400"/>
            <a:ext cx="5014913" cy="648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extBox 1"/>
          <p:cNvSpPr txBox="1">
            <a:spLocks noChangeArrowheads="1"/>
          </p:cNvSpPr>
          <p:nvPr/>
        </p:nvSpPr>
        <p:spPr bwMode="auto">
          <a:xfrm>
            <a:off x="4038600" y="6400800"/>
            <a:ext cx="457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30m grid cell resolution from Landsat satellites</a:t>
            </a:r>
          </a:p>
        </p:txBody>
      </p:sp>
    </p:spTree>
    <p:extLst>
      <p:ext uri="{BB962C8B-B14F-4D97-AF65-F5344CB8AC3E}">
        <p14:creationId xmlns:p14="http://schemas.microsoft.com/office/powerpoint/2010/main" val="3493734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944" y="1012824"/>
            <a:ext cx="7886700" cy="5184775"/>
          </a:xfrm>
        </p:spPr>
        <p:txBody>
          <a:bodyPr/>
          <a:lstStyle/>
          <a:p>
            <a:r>
              <a:rPr lang="en-US" dirty="0"/>
              <a:t>The data required to construct these models are </a:t>
            </a:r>
            <a:r>
              <a:rPr lang="en-US" i="1" dirty="0"/>
              <a:t>relatively</a:t>
            </a:r>
            <a:r>
              <a:rPr lang="en-US" dirty="0"/>
              <a:t> easy to get</a:t>
            </a:r>
          </a:p>
          <a:p>
            <a:pPr lvl="1"/>
            <a:r>
              <a:rPr lang="en-US" dirty="0"/>
              <a:t>On-line databases like </a:t>
            </a:r>
            <a:r>
              <a:rPr lang="en-US" dirty="0" err="1"/>
              <a:t>EDDMaps</a:t>
            </a:r>
            <a:r>
              <a:rPr lang="en-US" dirty="0"/>
              <a:t>, </a:t>
            </a:r>
            <a:r>
              <a:rPr lang="en-US" dirty="0" err="1"/>
              <a:t>iNaturalist</a:t>
            </a:r>
            <a:r>
              <a:rPr lang="en-US" dirty="0"/>
              <a:t>, </a:t>
            </a:r>
            <a:r>
              <a:rPr lang="en-US" dirty="0" err="1"/>
              <a:t>iMapInvasives</a:t>
            </a:r>
            <a:endParaRPr lang="en-US" dirty="0"/>
          </a:p>
          <a:p>
            <a:pPr lvl="1"/>
            <a:r>
              <a:rPr lang="en-US" dirty="0"/>
              <a:t>Climate layers easy to get, other environmental variables also accessible</a:t>
            </a:r>
          </a:p>
          <a:p>
            <a:r>
              <a:rPr lang="en-US" dirty="0"/>
              <a:t>Inform predictions of future invasions</a:t>
            </a:r>
          </a:p>
          <a:p>
            <a:pPr lvl="1"/>
            <a:r>
              <a:rPr lang="en-US" dirty="0"/>
              <a:t>Where might a species become established?</a:t>
            </a:r>
          </a:p>
          <a:p>
            <a:pPr lvl="1"/>
            <a:r>
              <a:rPr lang="en-US" dirty="0"/>
              <a:t>How might climate change influence invasions?</a:t>
            </a:r>
          </a:p>
          <a:p>
            <a:pPr lvl="1"/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F203D685-B51C-E44F-B19A-A418D5E0AA5B}"/>
              </a:ext>
            </a:extLst>
          </p:cNvPr>
          <p:cNvSpPr txBox="1">
            <a:spLocks/>
          </p:cNvSpPr>
          <p:nvPr/>
        </p:nvSpPr>
        <p:spPr>
          <a:xfrm>
            <a:off x="236999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accent3">
                    <a:lumMod val="50000"/>
                  </a:schemeClr>
                </a:solidFill>
                <a:latin typeface="+mn-lt"/>
                <a:cs typeface="Futura"/>
              </a:rPr>
              <a:t>Uses of species distribution models</a:t>
            </a:r>
          </a:p>
        </p:txBody>
      </p:sp>
    </p:spTree>
    <p:extLst>
      <p:ext uri="{BB962C8B-B14F-4D97-AF65-F5344CB8AC3E}">
        <p14:creationId xmlns:p14="http://schemas.microsoft.com/office/powerpoint/2010/main" val="344511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34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44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236999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latin typeface="+mn-lt"/>
                <a:cs typeface="Futura"/>
              </a:rPr>
              <a:t>CURRENT distribution of buckthorn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9667" y="5759331"/>
            <a:ext cx="77046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GB Suitability </a:t>
            </a:r>
            <a:r>
              <a:rPr lang="en-US" sz="2800" dirty="0"/>
              <a:t>~ </a:t>
            </a:r>
          </a:p>
          <a:p>
            <a:r>
              <a:rPr lang="en-US" sz="2800" dirty="0"/>
              <a:t>Mean Annual Temperature + Total Precipitation + …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96" y="3831046"/>
            <a:ext cx="1143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16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5"/>
          <p:cNvSpPr txBox="1">
            <a:spLocks/>
          </p:cNvSpPr>
          <p:nvPr/>
        </p:nvSpPr>
        <p:spPr>
          <a:xfrm>
            <a:off x="236999" y="110446"/>
            <a:ext cx="8670003" cy="7869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  <a:latin typeface="+mn-lt"/>
                <a:cs typeface="Futura"/>
              </a:rPr>
              <a:t>FUTURE distribution of buckthorn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600" y="5473005"/>
            <a:ext cx="90417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rgbClr val="FF0000"/>
                </a:solidFill>
              </a:rPr>
              <a:t>Future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chemeClr val="accent2"/>
                </a:solidFill>
              </a:rPr>
              <a:t>GB Suitability </a:t>
            </a:r>
            <a:r>
              <a:rPr lang="en-US" sz="2800" dirty="0"/>
              <a:t>~ </a:t>
            </a:r>
          </a:p>
          <a:p>
            <a:r>
              <a:rPr lang="en-US" sz="2800" i="1" dirty="0">
                <a:solidFill>
                  <a:srgbClr val="FF0000"/>
                </a:solidFill>
              </a:rPr>
              <a:t>Future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Mean Annual Temperature + </a:t>
            </a:r>
            <a:r>
              <a:rPr lang="en-US" sz="2800" i="1" dirty="0">
                <a:solidFill>
                  <a:srgbClr val="FF0000"/>
                </a:solidFill>
              </a:rPr>
              <a:t>Future </a:t>
            </a:r>
            <a:r>
              <a:rPr lang="en-US" sz="2800" dirty="0"/>
              <a:t>Total Precipitation + …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" y="1778000"/>
            <a:ext cx="9142679" cy="32976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296" y="3831046"/>
            <a:ext cx="1143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13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922584" y="344695"/>
            <a:ext cx="700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Aralia </a:t>
            </a:r>
            <a:r>
              <a:rPr lang="en-US" sz="3600" b="1" i="1" dirty="0" err="1">
                <a:solidFill>
                  <a:schemeClr val="accent2">
                    <a:lumMod val="50000"/>
                  </a:schemeClr>
                </a:solidFill>
              </a:rPr>
              <a:t>elata</a:t>
            </a: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(Japanese Angelic Tree)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8329" y="5002659"/>
            <a:ext cx="3751977" cy="138499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Preference for high light, recently disturbed sites</a:t>
            </a:r>
          </a:p>
          <a:p>
            <a:endParaRPr lang="en-US" sz="1200" b="1" dirty="0"/>
          </a:p>
          <a:p>
            <a:r>
              <a:rPr lang="en-US" sz="2400" b="1" dirty="0"/>
              <a:t>“Highly armored”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40EDB3-843C-6C44-8D15-D6BD3E80B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456" y="1550690"/>
            <a:ext cx="1795605" cy="3002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2124D0-9698-C341-A7F8-69E0C9B15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686" y="1550690"/>
            <a:ext cx="3209597" cy="42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28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922584" y="344695"/>
            <a:ext cx="700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Aralia </a:t>
            </a:r>
            <a:r>
              <a:rPr lang="en-US" sz="3600" b="1" i="1" dirty="0" err="1">
                <a:solidFill>
                  <a:schemeClr val="accent2">
                    <a:lumMod val="50000"/>
                  </a:schemeClr>
                </a:solidFill>
              </a:rPr>
              <a:t>elata</a:t>
            </a: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(Japanese Angelic Tree)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08328" y="4621613"/>
            <a:ext cx="3751977" cy="1938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Assumed that fruit are bird dispersed</a:t>
            </a:r>
          </a:p>
          <a:p>
            <a:r>
              <a:rPr lang="en-US" sz="2400" b="1" dirty="0"/>
              <a:t>In area since 1800s, but noticed as invasive “recently” (NYBG 1897)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DC0AA4-6F2A-BA48-861A-B84E7F2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0" y="1589851"/>
            <a:ext cx="3365615" cy="497075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035421-6241-4E43-B78D-A78E20EEE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329" y="1589851"/>
            <a:ext cx="3751977" cy="281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73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1922584" y="344695"/>
            <a:ext cx="7009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Aralia </a:t>
            </a:r>
            <a:r>
              <a:rPr lang="en-US" sz="3600" b="1" i="1" dirty="0" err="1">
                <a:solidFill>
                  <a:schemeClr val="accent2">
                    <a:lumMod val="50000"/>
                  </a:schemeClr>
                </a:solidFill>
              </a:rPr>
              <a:t>elata</a:t>
            </a: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(Japanese Angelic Tree)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DC0AA4-6F2A-BA48-861A-B84E7F228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950" y="1589851"/>
            <a:ext cx="3365615" cy="4970754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1DCF334-534F-6A4B-B037-B42ED20B6F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408" y="2036414"/>
            <a:ext cx="43561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18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633066-2A13-9544-9BC9-D77412A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Angelica Tree – Current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3880A5-E74B-1049-94E3-0DAF4235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6" y="1690689"/>
            <a:ext cx="8767968" cy="43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5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3-31 at 1.05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6" y="973991"/>
            <a:ext cx="7073788" cy="58840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57CAB-DFD7-F541-8A6B-26B0D258BF27}"/>
              </a:ext>
            </a:extLst>
          </p:cNvPr>
          <p:cNvSpPr txBox="1"/>
          <p:nvPr/>
        </p:nvSpPr>
        <p:spPr>
          <a:xfrm>
            <a:off x="1207585" y="223281"/>
            <a:ext cx="672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Frangula </a:t>
            </a:r>
            <a:r>
              <a:rPr lang="en-US" sz="3600" b="1" i="1" dirty="0" err="1">
                <a:solidFill>
                  <a:schemeClr val="accent2">
                    <a:lumMod val="50000"/>
                  </a:schemeClr>
                </a:solidFill>
              </a:rPr>
              <a:t>alnus</a:t>
            </a:r>
            <a:r>
              <a:rPr lang="en-US" sz="36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</a:rPr>
              <a:t>(Glossy buckthorn)</a:t>
            </a:r>
          </a:p>
        </p:txBody>
      </p:sp>
    </p:spTree>
    <p:extLst>
      <p:ext uri="{BB962C8B-B14F-4D97-AF65-F5344CB8AC3E}">
        <p14:creationId xmlns:p14="http://schemas.microsoft.com/office/powerpoint/2010/main" val="29389646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633066-2A13-9544-9BC9-D77412A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Angelica Tree – Current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7919D0-E122-3A41-91B9-85B758101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9"/>
          <a:stretch/>
        </p:blipFill>
        <p:spPr>
          <a:xfrm>
            <a:off x="94593" y="1690689"/>
            <a:ext cx="8954814" cy="464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42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633066-2A13-9544-9BC9-D77412A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Angelica Tree – </a:t>
            </a:r>
            <a:r>
              <a:rPr lang="en-US" sz="4000" b="1" i="1" u="sng" dirty="0">
                <a:latin typeface="+mn-lt"/>
              </a:rPr>
              <a:t>Potential</a:t>
            </a:r>
            <a:r>
              <a:rPr lang="en-US" sz="4000" b="1" dirty="0">
                <a:latin typeface="+mn-lt"/>
              </a:rPr>
              <a:t>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838AB-A5CC-004E-96A8-93AFDAAE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515" y="1690689"/>
            <a:ext cx="6364969" cy="4405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C54D1-4C3D-2A42-AA3B-825680DEFD06}"/>
              </a:ext>
            </a:extLst>
          </p:cNvPr>
          <p:cNvSpPr txBox="1"/>
          <p:nvPr/>
        </p:nvSpPr>
        <p:spPr>
          <a:xfrm>
            <a:off x="599978" y="6096167"/>
            <a:ext cx="794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Distribution model results using documented eastern </a:t>
            </a:r>
            <a:r>
              <a:rPr lang="en-US" sz="2400" b="1" dirty="0" err="1"/>
              <a:t>iNaturalist</a:t>
            </a:r>
            <a:r>
              <a:rPr lang="en-US" sz="2400" b="1" dirty="0"/>
              <a:t> locations</a:t>
            </a:r>
          </a:p>
        </p:txBody>
      </p:sp>
    </p:spTree>
    <p:extLst>
      <p:ext uri="{BB962C8B-B14F-4D97-AF65-F5344CB8AC3E}">
        <p14:creationId xmlns:p14="http://schemas.microsoft.com/office/powerpoint/2010/main" val="774573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633066-2A13-9544-9BC9-D77412A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Angelica Tree – </a:t>
            </a:r>
            <a:r>
              <a:rPr lang="en-US" sz="4000" b="1" i="1" u="sng" dirty="0">
                <a:latin typeface="+mn-lt"/>
              </a:rPr>
              <a:t>Potential</a:t>
            </a:r>
            <a:r>
              <a:rPr lang="en-US" sz="4000" b="1" dirty="0">
                <a:latin typeface="+mn-lt"/>
              </a:rPr>
              <a:t>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838AB-A5CC-004E-96A8-93AFDAAE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954" y="1690689"/>
            <a:ext cx="6644092" cy="4405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C54D1-4C3D-2A42-AA3B-825680DEFD06}"/>
              </a:ext>
            </a:extLst>
          </p:cNvPr>
          <p:cNvSpPr txBox="1"/>
          <p:nvPr/>
        </p:nvSpPr>
        <p:spPr>
          <a:xfrm>
            <a:off x="599978" y="6096167"/>
            <a:ext cx="79440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Documented </a:t>
            </a:r>
            <a:r>
              <a:rPr lang="en-US" sz="2400" b="1" i="1" u="sng" dirty="0"/>
              <a:t>native range</a:t>
            </a:r>
            <a:r>
              <a:rPr lang="en-US" sz="2400" b="1" dirty="0"/>
              <a:t> locations</a:t>
            </a:r>
          </a:p>
        </p:txBody>
      </p:sp>
    </p:spTree>
    <p:extLst>
      <p:ext uri="{BB962C8B-B14F-4D97-AF65-F5344CB8AC3E}">
        <p14:creationId xmlns:p14="http://schemas.microsoft.com/office/powerpoint/2010/main" val="1788867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633066-2A13-9544-9BC9-D77412A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Angelica Tree – </a:t>
            </a:r>
            <a:r>
              <a:rPr lang="en-US" sz="4000" b="1" i="1" u="sng" dirty="0">
                <a:latin typeface="+mn-lt"/>
              </a:rPr>
              <a:t>Potential</a:t>
            </a:r>
            <a:r>
              <a:rPr lang="en-US" sz="4000" b="1" dirty="0">
                <a:latin typeface="+mn-lt"/>
              </a:rPr>
              <a:t>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838AB-A5CC-004E-96A8-93AFDAAE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51" y="1690689"/>
            <a:ext cx="6773698" cy="4405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C54D1-4C3D-2A42-AA3B-825680DEFD06}"/>
              </a:ext>
            </a:extLst>
          </p:cNvPr>
          <p:cNvSpPr txBox="1"/>
          <p:nvPr/>
        </p:nvSpPr>
        <p:spPr>
          <a:xfrm>
            <a:off x="599978" y="6096167"/>
            <a:ext cx="794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Distribution model results using documented </a:t>
            </a:r>
            <a:r>
              <a:rPr lang="en-US" sz="2400" b="1" i="1" u="sng" dirty="0"/>
              <a:t>native range</a:t>
            </a:r>
            <a:r>
              <a:rPr lang="en-US" sz="2400" b="1" dirty="0"/>
              <a:t> locations</a:t>
            </a:r>
          </a:p>
        </p:txBody>
      </p:sp>
    </p:spTree>
    <p:extLst>
      <p:ext uri="{BB962C8B-B14F-4D97-AF65-F5344CB8AC3E}">
        <p14:creationId xmlns:p14="http://schemas.microsoft.com/office/powerpoint/2010/main" val="1063134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633066-2A13-9544-9BC9-D77412AC6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+mn-lt"/>
              </a:rPr>
              <a:t>Angelica Tree – </a:t>
            </a:r>
            <a:r>
              <a:rPr lang="en-US" sz="4000" b="1" i="1" u="sng" dirty="0">
                <a:latin typeface="+mn-lt"/>
              </a:rPr>
              <a:t>Potential</a:t>
            </a:r>
            <a:r>
              <a:rPr lang="en-US" sz="4000" b="1" dirty="0">
                <a:latin typeface="+mn-lt"/>
              </a:rPr>
              <a:t>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9838AB-A5CC-004E-96A8-93AFDAAE7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151" y="1690689"/>
            <a:ext cx="6773698" cy="4405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C54D1-4C3D-2A42-AA3B-825680DEFD06}"/>
              </a:ext>
            </a:extLst>
          </p:cNvPr>
          <p:cNvSpPr txBox="1"/>
          <p:nvPr/>
        </p:nvSpPr>
        <p:spPr>
          <a:xfrm>
            <a:off x="599978" y="6096167"/>
            <a:ext cx="794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Distribution model results using documented </a:t>
            </a:r>
            <a:r>
              <a:rPr lang="en-US" sz="2400" b="1" i="1" u="sng" dirty="0"/>
              <a:t>native range</a:t>
            </a:r>
            <a:r>
              <a:rPr lang="en-US" sz="2400" b="1" dirty="0"/>
              <a:t> locations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FAEECD-D0EF-0D46-B1EA-146C6AF34875}"/>
              </a:ext>
            </a:extLst>
          </p:cNvPr>
          <p:cNvSpPr/>
          <p:nvPr/>
        </p:nvSpPr>
        <p:spPr>
          <a:xfrm>
            <a:off x="3418114" y="2552700"/>
            <a:ext cx="2732315" cy="17526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B0D891-1BCB-504F-BE0C-FCE1E4DB779B}"/>
              </a:ext>
            </a:extLst>
          </p:cNvPr>
          <p:cNvSpPr txBox="1"/>
          <p:nvPr/>
        </p:nvSpPr>
        <p:spPr>
          <a:xfrm>
            <a:off x="6813194" y="2644170"/>
            <a:ext cx="1730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Maybe this is where we should be worried?</a:t>
            </a:r>
          </a:p>
        </p:txBody>
      </p:sp>
    </p:spTree>
    <p:extLst>
      <p:ext uri="{BB962C8B-B14F-4D97-AF65-F5344CB8AC3E}">
        <p14:creationId xmlns:p14="http://schemas.microsoft.com/office/powerpoint/2010/main" val="605470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2E6312-F803-2441-BF9F-FB048118F61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Glossy Buckthorn – word of warning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65C03C-4816-1141-9B43-D8759F1DD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8000"/>
            <a:ext cx="9144000" cy="329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790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2E6312-F803-2441-BF9F-FB048118F61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Glossy Buckthorn – word of warning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CA610-EE97-E949-9DED-2BC6AD0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94" y="1268128"/>
            <a:ext cx="7430610" cy="515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264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2E6312-F803-2441-BF9F-FB048118F61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Glossy Buckthorn – word of warning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CA610-EE97-E949-9DED-2BC6AD0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78" y="1268128"/>
            <a:ext cx="6545441" cy="515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619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2E6312-F803-2441-BF9F-FB048118F61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Italian Arum – Current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CA610-EE97-E949-9DED-2BC6AD0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8" y="1222490"/>
            <a:ext cx="7587343" cy="52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2000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2E6312-F803-2441-BF9F-FB048118F61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Italian Arum – </a:t>
            </a:r>
            <a:r>
              <a:rPr lang="en-US" sz="4000" b="1" u="sng" dirty="0">
                <a:latin typeface="+mn-lt"/>
              </a:rPr>
              <a:t>Potential</a:t>
            </a:r>
            <a:r>
              <a:rPr lang="en-US" sz="4000" b="1" dirty="0">
                <a:latin typeface="+mn-lt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CA610-EE97-E949-9DED-2BC6AD0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13" y="1222490"/>
            <a:ext cx="7513772" cy="524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9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568689" y="432530"/>
            <a:ext cx="39642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/>
              <a:t>Habitat generalist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99" y="1381842"/>
            <a:ext cx="3369735" cy="2527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038599"/>
            <a:ext cx="3749641" cy="24958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7313" y="4317030"/>
            <a:ext cx="3665175" cy="19389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Primarily a mid-successional species, </a:t>
            </a:r>
            <a:r>
              <a:rPr lang="en-US" sz="2400" b="1" i="1" dirty="0"/>
              <a:t>but</a:t>
            </a:r>
            <a:r>
              <a:rPr lang="en-US" sz="2400" b="1" dirty="0"/>
              <a:t> shade tolerant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b="1" dirty="0"/>
              <a:t>Growth facilitated by disturbance</a:t>
            </a:r>
          </a:p>
        </p:txBody>
      </p:sp>
      <p:pic>
        <p:nvPicPr>
          <p:cNvPr id="2" name="Picture 1" descr="DSCN168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3014" y="1381842"/>
            <a:ext cx="3369733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993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2E6312-F803-2441-BF9F-FB048118F61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Italian Arum – </a:t>
            </a:r>
            <a:r>
              <a:rPr lang="en-US" sz="4000" b="1" u="sng" dirty="0">
                <a:latin typeface="+mn-lt"/>
              </a:rPr>
              <a:t>Potential</a:t>
            </a:r>
            <a:r>
              <a:rPr lang="en-US" sz="4000" b="1" dirty="0">
                <a:latin typeface="+mn-lt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CA610-EE97-E949-9DED-2BC6AD0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13" y="1258633"/>
            <a:ext cx="7513772" cy="51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700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2E6312-F803-2441-BF9F-FB048118F61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Italian Arum – Native Distribution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7ECA610-EE97-E949-9DED-2BC6AD0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28" y="1195588"/>
            <a:ext cx="7587343" cy="52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88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2E6312-F803-2441-BF9F-FB048118F61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Italian Arum – </a:t>
            </a:r>
            <a:r>
              <a:rPr lang="en-US" sz="4000" b="1" u="sng" dirty="0">
                <a:latin typeface="+mn-lt"/>
              </a:rPr>
              <a:t>Potential</a:t>
            </a:r>
            <a:r>
              <a:rPr lang="en-US" sz="4000" b="1" dirty="0">
                <a:latin typeface="+mn-lt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CA610-EE97-E949-9DED-2BC6AD0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94" y="1258633"/>
            <a:ext cx="7430610" cy="517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313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0E2E6312-F803-2441-BF9F-FB048118F61E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+mn-lt"/>
              </a:rPr>
              <a:t>Italian Arum – </a:t>
            </a:r>
            <a:r>
              <a:rPr lang="en-US" sz="4000" b="1" u="sng" dirty="0">
                <a:latin typeface="+mn-lt"/>
              </a:rPr>
              <a:t>Potential</a:t>
            </a:r>
            <a:r>
              <a:rPr lang="en-US" sz="4000" b="1" dirty="0">
                <a:latin typeface="+mn-lt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CA610-EE97-E949-9DED-2BC6AD07E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694" y="1258633"/>
            <a:ext cx="7430610" cy="51711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BD61F9-E354-B749-968C-E9919391EB3A}"/>
              </a:ext>
            </a:extLst>
          </p:cNvPr>
          <p:cNvSpPr/>
          <p:nvPr/>
        </p:nvSpPr>
        <p:spPr>
          <a:xfrm>
            <a:off x="2329543" y="4677229"/>
            <a:ext cx="2732315" cy="1752600"/>
          </a:xfrm>
          <a:prstGeom prst="rect">
            <a:avLst/>
          </a:prstGeom>
          <a:noFill/>
          <a:ln w="1016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67712-1973-B448-8028-21A0C77F8C2C}"/>
              </a:ext>
            </a:extLst>
          </p:cNvPr>
          <p:cNvSpPr txBox="1"/>
          <p:nvPr/>
        </p:nvSpPr>
        <p:spPr>
          <a:xfrm>
            <a:off x="5289902" y="4768699"/>
            <a:ext cx="1730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Maybe this is where we should be worried?</a:t>
            </a:r>
          </a:p>
        </p:txBody>
      </p:sp>
    </p:spTree>
    <p:extLst>
      <p:ext uri="{BB962C8B-B14F-4D97-AF65-F5344CB8AC3E}">
        <p14:creationId xmlns:p14="http://schemas.microsoft.com/office/powerpoint/2010/main" val="2061423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300" y="950272"/>
            <a:ext cx="5573907" cy="4561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5100" y="950272"/>
            <a:ext cx="31115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These models constructed in </a:t>
            </a:r>
            <a:r>
              <a:rPr lang="en-US" sz="2400" b="1" u="sng" dirty="0"/>
              <a:t>Wallace</a:t>
            </a:r>
            <a:r>
              <a:rPr lang="en-US" sz="2400" dirty="0"/>
              <a:t> – an R package designed to implement and teach best practices in distribution modeling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5100" y="5050134"/>
            <a:ext cx="4403963" cy="46166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wallaceecomod.github.io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82602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2438400" y="1651000"/>
            <a:ext cx="2852701" cy="1397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l"/>
            <a:r>
              <a:rPr lang="en-US" kern="0" dirty="0">
                <a:latin typeface="Courier New" charset="0"/>
                <a:ea typeface="Courier New" charset="0"/>
                <a:cs typeface="Courier New" charset="0"/>
              </a:rPr>
              <a:t>Wallace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9500"/>
            <a:ext cx="1727965" cy="21987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576" y="989499"/>
            <a:ext cx="3548099" cy="21987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81000" y="4673025"/>
            <a:ext cx="8305800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3200" dirty="0">
                <a:solidFill>
                  <a:srgbClr val="006600"/>
                </a:solidFill>
                <a:latin typeface="Arial" pitchFamily="34" charset="0"/>
              </a:rPr>
              <a:t>What is </a:t>
            </a:r>
            <a:r>
              <a:rPr lang="en-US" altLang="en-US" sz="32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  <a:r>
              <a:rPr lang="en-US" altLang="en-US" sz="3200" dirty="0">
                <a:solidFill>
                  <a:srgbClr val="006600"/>
                </a:solidFill>
                <a:latin typeface="Arial" pitchFamily="34" charset="0"/>
              </a:rPr>
              <a:t>?  And Why?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en-US" sz="3200" dirty="0">
                <a:solidFill>
                  <a:srgbClr val="006600"/>
                </a:solidFill>
                <a:latin typeface="Arial" pitchFamily="34" charset="0"/>
              </a:rPr>
              <a:t>What is </a:t>
            </a:r>
            <a:r>
              <a:rPr lang="en-US" altLang="en-US" sz="32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  <a:r>
              <a:rPr lang="en-US" altLang="en-US" sz="3200" dirty="0">
                <a:solidFill>
                  <a:srgbClr val="006600"/>
                </a:solidFill>
                <a:latin typeface="Arial" pitchFamily="34" charset="0"/>
              </a:rPr>
              <a:t> </a:t>
            </a:r>
            <a:r>
              <a:rPr lang="en-US" altLang="en-US" sz="3200" dirty="0">
                <a:solidFill>
                  <a:srgbClr val="990099"/>
                </a:solidFill>
                <a:latin typeface="Arial" pitchFamily="34" charset="0"/>
              </a:rPr>
              <a:t>not?</a:t>
            </a:r>
          </a:p>
          <a:p>
            <a:pPr algn="ctr" eaLnBrk="0" hangingPunct="0">
              <a:spcBef>
                <a:spcPct val="50000"/>
              </a:spcBef>
            </a:pPr>
            <a:endParaRPr lang="en-US" altLang="en-US" sz="3200" dirty="0">
              <a:solidFill>
                <a:srgbClr val="0066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098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648200"/>
            <a:ext cx="2810435" cy="1592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2819400"/>
            <a:ext cx="5847006" cy="14264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3733800" cy="1371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76200" y="238125"/>
            <a:ext cx="8991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Range estimates needed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4569583"/>
            <a:ext cx="4319588" cy="19836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91494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066800" y="6136482"/>
            <a:ext cx="3352800" cy="542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60120" rIns="90000" bIns="45000"/>
          <a:lstStyle/>
          <a:p>
            <a:pPr algn="ctr" defTabSz="457200" eaLnBrk="0" hangingPunct="0">
              <a:lnSpc>
                <a:spcPct val="95000"/>
              </a:lnSpc>
              <a:buClr>
                <a:srgbClr val="000000"/>
              </a:buClr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i="1" dirty="0">
                <a:latin typeface="Arial" pitchFamily="34" charset="0"/>
              </a:rPr>
              <a:t>Zoonotic diseases</a:t>
            </a: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4373592" y="2124075"/>
            <a:ext cx="1905000" cy="542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60120" rIns="90000" bIns="45000"/>
          <a:lstStyle/>
          <a:p>
            <a:pPr algn="ctr" defTabSz="457200" eaLnBrk="0" hangingPunct="0">
              <a:lnSpc>
                <a:spcPct val="95000"/>
              </a:lnSpc>
              <a:buClr>
                <a:srgbClr val="000000"/>
              </a:buClr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i="1" dirty="0">
                <a:latin typeface="Arial" pitchFamily="34" charset="0"/>
              </a:rPr>
              <a:t>Reserve planning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800600" y="5943600"/>
            <a:ext cx="3352800" cy="542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60120" rIns="90000" bIns="45000"/>
          <a:lstStyle/>
          <a:p>
            <a:pPr algn="ctr" defTabSz="457200" eaLnBrk="0" hangingPunct="0">
              <a:lnSpc>
                <a:spcPct val="95000"/>
              </a:lnSpc>
              <a:buClr>
                <a:srgbClr val="000000"/>
              </a:buClr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i="1" dirty="0">
                <a:latin typeface="Arial" pitchFamily="34" charset="0"/>
              </a:rPr>
              <a:t>Land-use policies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80" y="1371600"/>
            <a:ext cx="2697220" cy="20461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10" y="4267200"/>
            <a:ext cx="3276600" cy="1843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92" y="1456196"/>
            <a:ext cx="2179608" cy="2201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17"/>
          <a:stretch/>
        </p:blipFill>
        <p:spPr>
          <a:xfrm>
            <a:off x="5181600" y="4132817"/>
            <a:ext cx="2632217" cy="18107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533400" y="3429000"/>
            <a:ext cx="3352800" cy="5429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60120" rIns="90000" bIns="45000"/>
          <a:lstStyle/>
          <a:p>
            <a:pPr algn="ctr" defTabSz="457200" eaLnBrk="0" hangingPunct="0">
              <a:lnSpc>
                <a:spcPct val="95000"/>
              </a:lnSpc>
              <a:buClr>
                <a:srgbClr val="000000"/>
              </a:buClr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en-US" i="1" dirty="0">
                <a:latin typeface="Arial" pitchFamily="34" charset="0"/>
              </a:rPr>
              <a:t>Invasive species</a:t>
            </a:r>
          </a:p>
        </p:txBody>
      </p:sp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76200" y="238125"/>
            <a:ext cx="8991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Range estimates needed</a:t>
            </a:r>
          </a:p>
        </p:txBody>
      </p:sp>
    </p:spTree>
    <p:extLst>
      <p:ext uri="{BB962C8B-B14F-4D97-AF65-F5344CB8AC3E}">
        <p14:creationId xmlns:p14="http://schemas.microsoft.com/office/powerpoint/2010/main" val="257520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990600" y="3570744"/>
            <a:ext cx="74676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1. High-quality 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data</a:t>
            </a:r>
            <a:r>
              <a:rPr lang="en-US" dirty="0">
                <a:latin typeface="Arial" pitchFamily="34" charset="0"/>
              </a:rPr>
              <a:t>, ready to be accessed when the particular problem presents itself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2. 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Software </a:t>
            </a:r>
            <a:r>
              <a:rPr lang="en-US" dirty="0">
                <a:latin typeface="Arial" pitchFamily="34" charset="0"/>
              </a:rPr>
              <a:t>that achieves an appropriate balance between automation and supervision</a:t>
            </a:r>
          </a:p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3. 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Scientists </a:t>
            </a:r>
            <a:r>
              <a:rPr lang="en-US" dirty="0">
                <a:latin typeface="Arial" pitchFamily="34" charset="0"/>
              </a:rPr>
              <a:t>capable of building, applying, and appraising high-quality models</a:t>
            </a:r>
          </a:p>
        </p:txBody>
      </p:sp>
      <p:sp>
        <p:nvSpPr>
          <p:cNvPr id="773124" name="Text Box 4"/>
          <p:cNvSpPr txBox="1">
            <a:spLocks noChangeArrowheads="1"/>
          </p:cNvSpPr>
          <p:nvPr/>
        </p:nvSpPr>
        <p:spPr bwMode="auto">
          <a:xfrm>
            <a:off x="533400" y="304800"/>
            <a:ext cx="80295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Agenda: applied biodiversity informatics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ANYAS"/>
          <p:cNvPicPr>
            <a:picLocks noChangeAspect="1" noChangeArrowheads="1"/>
          </p:cNvPicPr>
          <p:nvPr/>
        </p:nvPicPr>
        <p:blipFill>
          <a:blip r:embed="rId2"/>
          <a:srcRect l="4762" t="16183" r="897" b="56345"/>
          <a:stretch>
            <a:fillRect/>
          </a:stretch>
        </p:blipFill>
        <p:spPr bwMode="auto">
          <a:xfrm>
            <a:off x="593985" y="1295400"/>
            <a:ext cx="8016615" cy="1752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5864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1"/>
          <p:cNvSpPr txBox="1">
            <a:spLocks noChangeArrowheads="1"/>
          </p:cNvSpPr>
          <p:nvPr/>
        </p:nvSpPr>
        <p:spPr bwMode="auto">
          <a:xfrm>
            <a:off x="76200" y="238125"/>
            <a:ext cx="8991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Correlative modeling of species niches and ranges</a:t>
            </a:r>
          </a:p>
        </p:txBody>
      </p:sp>
      <p:grpSp>
        <p:nvGrpSpPr>
          <p:cNvPr id="17412" name="Group 16"/>
          <p:cNvGrpSpPr>
            <a:grpSpLocks/>
          </p:cNvGrpSpPr>
          <p:nvPr/>
        </p:nvGrpSpPr>
        <p:grpSpPr bwMode="auto">
          <a:xfrm>
            <a:off x="0" y="2057400"/>
            <a:ext cx="8991600" cy="2305050"/>
            <a:chOff x="0" y="2971800"/>
            <a:chExt cx="8991600" cy="2305665"/>
          </a:xfrm>
        </p:grpSpPr>
        <p:sp>
          <p:nvSpPr>
            <p:cNvPr id="17417" name="Text Box 2"/>
            <p:cNvSpPr txBox="1">
              <a:spLocks noChangeArrowheads="1"/>
            </p:cNvSpPr>
            <p:nvPr/>
          </p:nvSpPr>
          <p:spPr bwMode="auto">
            <a:xfrm>
              <a:off x="209550" y="2971800"/>
              <a:ext cx="184785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 dirty="0">
                  <a:solidFill>
                    <a:srgbClr val="990099"/>
                  </a:solidFill>
                  <a:latin typeface="Arial" pitchFamily="34" charset="0"/>
                </a:rPr>
                <a:t>Occurrence records</a:t>
              </a:r>
              <a:endParaRPr lang="en-US" altLang="en-US" dirty="0"/>
            </a:p>
          </p:txBody>
        </p:sp>
        <p:sp>
          <p:nvSpPr>
            <p:cNvPr id="17418" name="Text Box 3"/>
            <p:cNvSpPr txBox="1">
              <a:spLocks noChangeArrowheads="1"/>
            </p:cNvSpPr>
            <p:nvPr/>
          </p:nvSpPr>
          <p:spPr bwMode="auto">
            <a:xfrm>
              <a:off x="0" y="4359275"/>
              <a:ext cx="220980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990099"/>
                  </a:solidFill>
                  <a:latin typeface="Arial" pitchFamily="34" charset="0"/>
                </a:rPr>
                <a:t>Environmental data</a:t>
              </a:r>
              <a:endParaRPr lang="en-US" altLang="en-US"/>
            </a:p>
          </p:txBody>
        </p:sp>
        <p:sp>
          <p:nvSpPr>
            <p:cNvPr id="17419" name="Line 4"/>
            <p:cNvSpPr>
              <a:spLocks noChangeShapeType="1"/>
            </p:cNvSpPr>
            <p:nvPr/>
          </p:nvSpPr>
          <p:spPr bwMode="auto">
            <a:xfrm flipV="1">
              <a:off x="2133600" y="4387850"/>
              <a:ext cx="638175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Text Box 5"/>
            <p:cNvSpPr txBox="1">
              <a:spLocks noChangeArrowheads="1"/>
            </p:cNvSpPr>
            <p:nvPr/>
          </p:nvSpPr>
          <p:spPr bwMode="auto">
            <a:xfrm>
              <a:off x="2895600" y="3854450"/>
              <a:ext cx="1524000" cy="461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006600"/>
                  </a:solidFill>
                  <a:latin typeface="Arial" pitchFamily="34" charset="0"/>
                </a:rPr>
                <a:t>Algorithm</a:t>
              </a:r>
            </a:p>
          </p:txBody>
        </p:sp>
        <p:sp>
          <p:nvSpPr>
            <p:cNvPr id="17421" name="Text Box 6"/>
            <p:cNvSpPr txBox="1">
              <a:spLocks noChangeArrowheads="1"/>
            </p:cNvSpPr>
            <p:nvPr/>
          </p:nvSpPr>
          <p:spPr bwMode="auto">
            <a:xfrm>
              <a:off x="5181600" y="3697288"/>
              <a:ext cx="129540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FF6600"/>
                  </a:solidFill>
                  <a:latin typeface="Arial" pitchFamily="34" charset="0"/>
                </a:rPr>
                <a:t>Model of niche</a:t>
              </a:r>
              <a:endParaRPr lang="en-US" altLang="en-US">
                <a:latin typeface="Arial" pitchFamily="34" charset="0"/>
              </a:endParaRPr>
            </a:p>
          </p:txBody>
        </p:sp>
        <p:sp>
          <p:nvSpPr>
            <p:cNvPr id="17422" name="Line 7"/>
            <p:cNvSpPr>
              <a:spLocks noChangeShapeType="1"/>
            </p:cNvSpPr>
            <p:nvPr/>
          </p:nvSpPr>
          <p:spPr bwMode="auto">
            <a:xfrm>
              <a:off x="2133600" y="3168650"/>
              <a:ext cx="628650" cy="6254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Line 9"/>
            <p:cNvSpPr>
              <a:spLocks noChangeShapeType="1"/>
            </p:cNvSpPr>
            <p:nvPr/>
          </p:nvSpPr>
          <p:spPr bwMode="auto">
            <a:xfrm>
              <a:off x="4495800" y="4098925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10"/>
            <p:cNvSpPr>
              <a:spLocks noChangeShapeType="1"/>
            </p:cNvSpPr>
            <p:nvPr/>
          </p:nvSpPr>
          <p:spPr bwMode="auto">
            <a:xfrm>
              <a:off x="6477000" y="4098925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Text Box 11"/>
            <p:cNvSpPr txBox="1">
              <a:spLocks noChangeArrowheads="1"/>
            </p:cNvSpPr>
            <p:nvPr/>
          </p:nvSpPr>
          <p:spPr bwMode="auto">
            <a:xfrm>
              <a:off x="7620000" y="3436203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FF6600"/>
                  </a:solidFill>
                  <a:latin typeface="Arial" pitchFamily="34" charset="0"/>
                </a:rPr>
                <a:t>Suitable areas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17426" name="Group 25"/>
            <p:cNvGrpSpPr>
              <a:grpSpLocks/>
            </p:cNvGrpSpPr>
            <p:nvPr/>
          </p:nvGrpSpPr>
          <p:grpSpPr bwMode="auto">
            <a:xfrm>
              <a:off x="7251700" y="4267200"/>
              <a:ext cx="1739900" cy="1010265"/>
              <a:chOff x="6801821" y="4800600"/>
              <a:chExt cx="1969646" cy="1143000"/>
            </a:xfrm>
          </p:grpSpPr>
          <p:pic>
            <p:nvPicPr>
              <p:cNvPr id="17427" name="Picture 9"/>
              <p:cNvPicPr>
                <a:picLocks noChangeAspect="1" noChangeArrowheads="1"/>
              </p:cNvPicPr>
              <p:nvPr/>
            </p:nvPicPr>
            <p:blipFill>
              <a:blip r:embed="rId2"/>
              <a:srcRect l="11086" t="20833" r="18256" b="13300"/>
              <a:stretch>
                <a:fillRect/>
              </a:stretch>
            </p:blipFill>
            <p:spPr bwMode="auto">
              <a:xfrm>
                <a:off x="6801821" y="4800600"/>
                <a:ext cx="196118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428" name="Rectangle 3"/>
              <p:cNvSpPr>
                <a:spLocks noChangeArrowheads="1"/>
              </p:cNvSpPr>
              <p:nvPr/>
            </p:nvSpPr>
            <p:spPr bwMode="auto">
              <a:xfrm>
                <a:off x="6801821" y="4800600"/>
                <a:ext cx="1969646" cy="11429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522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6951" y="232708"/>
            <a:ext cx="8030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Using natural history records to reconstruct the pattern of spatial spread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4800" y="5925830"/>
            <a:ext cx="53121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Collect historic occurrence records</a:t>
            </a:r>
          </a:p>
        </p:txBody>
      </p:sp>
      <p:pic>
        <p:nvPicPr>
          <p:cNvPr id="3" name="Picture 2" descr="fral-herb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81" y="1368786"/>
            <a:ext cx="2575743" cy="3863614"/>
          </a:xfrm>
          <a:prstGeom prst="rect">
            <a:avLst/>
          </a:prstGeom>
        </p:spPr>
      </p:pic>
      <p:pic>
        <p:nvPicPr>
          <p:cNvPr id="21" name="Picture 20" descr="Screen Shot 2014-03-23 at 4.30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8819" y="1795780"/>
            <a:ext cx="4347886" cy="28371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82861" y="5289788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Herbarium specimens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57100" y="473579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Published accounts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78240" y="5313680"/>
            <a:ext cx="2789045" cy="40011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Total of 740 occurrences</a:t>
            </a:r>
          </a:p>
        </p:txBody>
      </p:sp>
    </p:spTree>
    <p:extLst>
      <p:ext uri="{BB962C8B-B14F-4D97-AF65-F5344CB8AC3E}">
        <p14:creationId xmlns:p14="http://schemas.microsoft.com/office/powerpoint/2010/main" val="312661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1"/>
          <p:cNvSpPr txBox="1">
            <a:spLocks noChangeArrowheads="1"/>
          </p:cNvSpPr>
          <p:nvPr/>
        </p:nvSpPr>
        <p:spPr bwMode="auto">
          <a:xfrm>
            <a:off x="76200" y="238125"/>
            <a:ext cx="89916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Correlative modeling of species niches and ranges</a:t>
            </a:r>
          </a:p>
        </p:txBody>
      </p:sp>
      <p:sp>
        <p:nvSpPr>
          <p:cNvPr id="5133" name="Text Box 2"/>
          <p:cNvSpPr txBox="1">
            <a:spLocks noChangeArrowheads="1"/>
          </p:cNvSpPr>
          <p:nvPr/>
        </p:nvSpPr>
        <p:spPr bwMode="auto">
          <a:xfrm>
            <a:off x="914400" y="5562600"/>
            <a:ext cx="7239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dirty="0">
                <a:solidFill>
                  <a:srgbClr val="006600"/>
                </a:solidFill>
                <a:latin typeface="Arial" pitchFamily="34" charset="0"/>
              </a:rPr>
              <a:t>Conservation, invasive species, zoonotic diseases, </a:t>
            </a:r>
            <a:r>
              <a:rPr lang="en-US" altLang="en-US" b="1" i="1" dirty="0">
                <a:solidFill>
                  <a:srgbClr val="006600"/>
                </a:solidFill>
                <a:latin typeface="Arial" pitchFamily="34" charset="0"/>
              </a:rPr>
              <a:t>climate change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0" y="2057400"/>
            <a:ext cx="8991600" cy="2305050"/>
            <a:chOff x="0" y="2971800"/>
            <a:chExt cx="8991600" cy="2305665"/>
          </a:xfrm>
        </p:grpSpPr>
        <p:sp>
          <p:nvSpPr>
            <p:cNvPr id="17417" name="Text Box 2"/>
            <p:cNvSpPr txBox="1">
              <a:spLocks noChangeArrowheads="1"/>
            </p:cNvSpPr>
            <p:nvPr/>
          </p:nvSpPr>
          <p:spPr bwMode="auto">
            <a:xfrm>
              <a:off x="209550" y="2971800"/>
              <a:ext cx="184785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990099"/>
                  </a:solidFill>
                  <a:latin typeface="Arial" pitchFamily="34" charset="0"/>
                </a:rPr>
                <a:t>Occurrence records</a:t>
              </a:r>
              <a:endParaRPr lang="en-US" altLang="en-US"/>
            </a:p>
          </p:txBody>
        </p:sp>
        <p:sp>
          <p:nvSpPr>
            <p:cNvPr id="17418" name="Text Box 3"/>
            <p:cNvSpPr txBox="1">
              <a:spLocks noChangeArrowheads="1"/>
            </p:cNvSpPr>
            <p:nvPr/>
          </p:nvSpPr>
          <p:spPr bwMode="auto">
            <a:xfrm>
              <a:off x="0" y="4359275"/>
              <a:ext cx="220980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990099"/>
                  </a:solidFill>
                  <a:latin typeface="Arial" pitchFamily="34" charset="0"/>
                </a:rPr>
                <a:t>Environmental data</a:t>
              </a:r>
              <a:endParaRPr lang="en-US" altLang="en-US"/>
            </a:p>
          </p:txBody>
        </p:sp>
        <p:sp>
          <p:nvSpPr>
            <p:cNvPr id="17419" name="Line 4"/>
            <p:cNvSpPr>
              <a:spLocks noChangeShapeType="1"/>
            </p:cNvSpPr>
            <p:nvPr/>
          </p:nvSpPr>
          <p:spPr bwMode="auto">
            <a:xfrm flipV="1">
              <a:off x="2133600" y="4387850"/>
              <a:ext cx="638175" cy="533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0" name="Text Box 5"/>
            <p:cNvSpPr txBox="1">
              <a:spLocks noChangeArrowheads="1"/>
            </p:cNvSpPr>
            <p:nvPr/>
          </p:nvSpPr>
          <p:spPr bwMode="auto">
            <a:xfrm>
              <a:off x="2895600" y="3854450"/>
              <a:ext cx="1524000" cy="461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006600"/>
                  </a:solidFill>
                  <a:latin typeface="Arial" pitchFamily="34" charset="0"/>
                </a:rPr>
                <a:t>Algorithm</a:t>
              </a:r>
            </a:p>
          </p:txBody>
        </p:sp>
        <p:sp>
          <p:nvSpPr>
            <p:cNvPr id="17421" name="Text Box 6"/>
            <p:cNvSpPr txBox="1">
              <a:spLocks noChangeArrowheads="1"/>
            </p:cNvSpPr>
            <p:nvPr/>
          </p:nvSpPr>
          <p:spPr bwMode="auto">
            <a:xfrm>
              <a:off x="5181600" y="3697288"/>
              <a:ext cx="1295400" cy="83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 dirty="0">
                  <a:solidFill>
                    <a:srgbClr val="FF6600"/>
                  </a:solidFill>
                  <a:latin typeface="Arial" pitchFamily="34" charset="0"/>
                </a:rPr>
                <a:t>Model of niche</a:t>
              </a:r>
              <a:endParaRPr lang="en-US" altLang="en-US" dirty="0">
                <a:latin typeface="Arial" pitchFamily="34" charset="0"/>
              </a:endParaRPr>
            </a:p>
          </p:txBody>
        </p:sp>
        <p:sp>
          <p:nvSpPr>
            <p:cNvPr id="17422" name="Line 7"/>
            <p:cNvSpPr>
              <a:spLocks noChangeShapeType="1"/>
            </p:cNvSpPr>
            <p:nvPr/>
          </p:nvSpPr>
          <p:spPr bwMode="auto">
            <a:xfrm>
              <a:off x="2133600" y="3168650"/>
              <a:ext cx="628650" cy="62547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423" name="Line 9"/>
            <p:cNvSpPr>
              <a:spLocks noChangeShapeType="1"/>
            </p:cNvSpPr>
            <p:nvPr/>
          </p:nvSpPr>
          <p:spPr bwMode="auto">
            <a:xfrm>
              <a:off x="4495800" y="4098925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Line 10"/>
            <p:cNvSpPr>
              <a:spLocks noChangeShapeType="1"/>
            </p:cNvSpPr>
            <p:nvPr/>
          </p:nvSpPr>
          <p:spPr bwMode="auto">
            <a:xfrm>
              <a:off x="6477000" y="4098925"/>
              <a:ext cx="53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25" name="Text Box 11"/>
            <p:cNvSpPr txBox="1">
              <a:spLocks noChangeArrowheads="1"/>
            </p:cNvSpPr>
            <p:nvPr/>
          </p:nvSpPr>
          <p:spPr bwMode="auto">
            <a:xfrm>
              <a:off x="7620000" y="3436203"/>
              <a:ext cx="1371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altLang="en-US">
                  <a:solidFill>
                    <a:srgbClr val="FF6600"/>
                  </a:solidFill>
                  <a:latin typeface="Arial" pitchFamily="34" charset="0"/>
                </a:rPr>
                <a:t>Suitable areas</a:t>
              </a:r>
              <a:endParaRPr lang="en-US" altLang="en-US">
                <a:latin typeface="Arial" pitchFamily="34" charset="0"/>
              </a:endParaRPr>
            </a:p>
          </p:txBody>
        </p:sp>
        <p:grpSp>
          <p:nvGrpSpPr>
            <p:cNvPr id="3" name="Group 25"/>
            <p:cNvGrpSpPr>
              <a:grpSpLocks/>
            </p:cNvGrpSpPr>
            <p:nvPr/>
          </p:nvGrpSpPr>
          <p:grpSpPr bwMode="auto">
            <a:xfrm>
              <a:off x="7251700" y="4267200"/>
              <a:ext cx="1739900" cy="1010265"/>
              <a:chOff x="6801821" y="4800600"/>
              <a:chExt cx="1969646" cy="1143000"/>
            </a:xfrm>
          </p:grpSpPr>
          <p:pic>
            <p:nvPicPr>
              <p:cNvPr id="17427" name="Picture 9"/>
              <p:cNvPicPr>
                <a:picLocks noChangeAspect="1" noChangeArrowheads="1"/>
              </p:cNvPicPr>
              <p:nvPr/>
            </p:nvPicPr>
            <p:blipFill>
              <a:blip r:embed="rId2"/>
              <a:srcRect l="11086" t="20833" r="18256" b="13300"/>
              <a:stretch>
                <a:fillRect/>
              </a:stretch>
            </p:blipFill>
            <p:spPr bwMode="auto">
              <a:xfrm>
                <a:off x="6801821" y="4800600"/>
                <a:ext cx="1961180" cy="1143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7428" name="Rectangle 3"/>
              <p:cNvSpPr>
                <a:spLocks noChangeArrowheads="1"/>
              </p:cNvSpPr>
              <p:nvPr/>
            </p:nvSpPr>
            <p:spPr bwMode="auto">
              <a:xfrm>
                <a:off x="6801821" y="4800600"/>
                <a:ext cx="1969646" cy="114299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0" hangingPunct="0"/>
                <a:endParaRPr lang="en-US" altLang="en-US"/>
              </a:p>
            </p:txBody>
          </p:sp>
        </p:grpSp>
      </p:grpSp>
      <p:sp>
        <p:nvSpPr>
          <p:cNvPr id="18" name="Line 13"/>
          <p:cNvSpPr>
            <a:spLocks noChangeShapeType="1"/>
          </p:cNvSpPr>
          <p:nvPr/>
        </p:nvSpPr>
        <p:spPr bwMode="auto">
          <a:xfrm>
            <a:off x="6000750" y="3794125"/>
            <a:ext cx="628650" cy="6254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Line 14"/>
          <p:cNvSpPr>
            <a:spLocks noChangeShapeType="1"/>
          </p:cNvSpPr>
          <p:nvPr/>
        </p:nvSpPr>
        <p:spPr bwMode="auto">
          <a:xfrm flipV="1">
            <a:off x="6019800" y="2209800"/>
            <a:ext cx="638175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15"/>
          <p:cNvSpPr txBox="1">
            <a:spLocks noChangeArrowheads="1"/>
          </p:cNvSpPr>
          <p:nvPr/>
        </p:nvSpPr>
        <p:spPr bwMode="auto">
          <a:xfrm>
            <a:off x="6705600" y="19050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i="1" dirty="0">
                <a:solidFill>
                  <a:srgbClr val="FF6600"/>
                </a:solidFill>
                <a:latin typeface="Arial" pitchFamily="34" charset="0"/>
              </a:rPr>
              <a:t>another place</a:t>
            </a:r>
            <a:endParaRPr lang="en-US" altLang="en-US" i="1" dirty="0">
              <a:latin typeface="Arial" pitchFamily="34" charset="0"/>
            </a:endParaRPr>
          </a:p>
        </p:txBody>
      </p:sp>
      <p:sp>
        <p:nvSpPr>
          <p:cNvPr id="21" name="Text Box 16"/>
          <p:cNvSpPr txBox="1">
            <a:spLocks noChangeArrowheads="1"/>
          </p:cNvSpPr>
          <p:nvPr/>
        </p:nvSpPr>
        <p:spPr bwMode="auto">
          <a:xfrm>
            <a:off x="6477000" y="4419600"/>
            <a:ext cx="2209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i="1" dirty="0">
                <a:solidFill>
                  <a:srgbClr val="FF6600"/>
                </a:solidFill>
                <a:latin typeface="Arial" pitchFamily="34" charset="0"/>
              </a:rPr>
              <a:t>another time</a:t>
            </a:r>
            <a:endParaRPr lang="en-US" altLang="en-US" i="1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3393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914400" y="3581400"/>
            <a:ext cx="76962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Software </a:t>
            </a:r>
            <a:r>
              <a:rPr lang="en-US" dirty="0">
                <a:latin typeface="Arial" pitchFamily="34" charset="0"/>
              </a:rPr>
              <a:t>that achieves an appropriate balance between automation and supervision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990099"/>
                </a:solidFill>
                <a:latin typeface="Arial" pitchFamily="34" charset="0"/>
              </a:rPr>
              <a:t>automates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 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repetitive aspects 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990099"/>
                </a:solidFill>
                <a:latin typeface="Arial" pitchFamily="34" charset="0"/>
              </a:rPr>
              <a:t>forces</a:t>
            </a: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 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user to make critical biological and conceptual decisions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rgbClr val="990099"/>
                </a:solidFill>
                <a:latin typeface="Arial" pitchFamily="34" charset="0"/>
              </a:rPr>
              <a:t>general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 with respect to algorithms used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33400" y="304800"/>
            <a:ext cx="80295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Agenda: applied biodiversity informatics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ANYAS"/>
          <p:cNvPicPr>
            <a:picLocks noChangeAspect="1" noChangeArrowheads="1"/>
          </p:cNvPicPr>
          <p:nvPr/>
        </p:nvPicPr>
        <p:blipFill>
          <a:blip r:embed="rId2"/>
          <a:srcRect l="4762" t="16183" r="897" b="56345"/>
          <a:stretch>
            <a:fillRect/>
          </a:stretch>
        </p:blipFill>
        <p:spPr bwMode="auto">
          <a:xfrm>
            <a:off x="593985" y="1543110"/>
            <a:ext cx="8016615" cy="1752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9600" y="1143000"/>
            <a:ext cx="6172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Anderson (2012)</a:t>
            </a:r>
          </a:p>
        </p:txBody>
      </p:sp>
    </p:spTree>
    <p:extLst>
      <p:ext uri="{BB962C8B-B14F-4D97-AF65-F5344CB8AC3E}">
        <p14:creationId xmlns:p14="http://schemas.microsoft.com/office/powerpoint/2010/main" val="39882091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34913" y="986135"/>
            <a:ext cx="2541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i="1" dirty="0">
                <a:solidFill>
                  <a:srgbClr val="006600"/>
                </a:solidFill>
                <a:latin typeface="Arial" charset="0"/>
              </a:rPr>
              <a:t>Existing GUIs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181600" y="1589544"/>
            <a:ext cx="3505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(too) easy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default settings 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inflexible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infrequently updated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strings of applications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47800"/>
            <a:ext cx="3505200" cy="294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04800" y="238125"/>
            <a:ext cx="861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latin typeface="Arial" charset="0"/>
              </a:rPr>
              <a:t>Problems with existing analyses</a:t>
            </a:r>
          </a:p>
        </p:txBody>
      </p:sp>
    </p:spTree>
    <p:extLst>
      <p:ext uri="{BB962C8B-B14F-4D97-AF65-F5344CB8AC3E}">
        <p14:creationId xmlns:p14="http://schemas.microsoft.com/office/powerpoint/2010/main" val="2086578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34913" y="986135"/>
            <a:ext cx="2541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i="1" dirty="0">
                <a:solidFill>
                  <a:srgbClr val="006600"/>
                </a:solidFill>
                <a:latin typeface="Arial" charset="0"/>
              </a:rPr>
              <a:t>Existing GUIs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257800" y="5029200"/>
            <a:ext cx="381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error-prone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not easily generalizable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slow to be taken up</a:t>
            </a: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609600" y="4798367"/>
            <a:ext cx="25419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en-US" altLang="en-US" sz="2400" i="1" dirty="0">
                <a:solidFill>
                  <a:srgbClr val="006600"/>
                </a:solidFill>
                <a:latin typeface="Arial" charset="0"/>
              </a:rPr>
              <a:t>Code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181600" y="1589544"/>
            <a:ext cx="35052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(too) easy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default settings 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inflexible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infrequently updated</a:t>
            </a:r>
          </a:p>
          <a:p>
            <a:pPr marL="342900" indent="-342900">
              <a:spcBef>
                <a:spcPct val="50000"/>
              </a:spcBef>
              <a:buFontTx/>
              <a:buChar char="-"/>
            </a:pPr>
            <a:r>
              <a:rPr lang="en-US" altLang="en-US" sz="2400" dirty="0">
                <a:latin typeface="Arial" charset="0"/>
              </a:rPr>
              <a:t>strings of applications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447800"/>
            <a:ext cx="3505200" cy="294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13" r="21749"/>
          <a:stretch/>
        </p:blipFill>
        <p:spPr>
          <a:xfrm>
            <a:off x="685800" y="5260032"/>
            <a:ext cx="4016918" cy="1181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304800" y="238125"/>
            <a:ext cx="8610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2800" dirty="0">
                <a:solidFill>
                  <a:srgbClr val="006600"/>
                </a:solidFill>
                <a:latin typeface="Arial" charset="0"/>
              </a:rPr>
              <a:t>Problems with existing analyses</a:t>
            </a:r>
          </a:p>
        </p:txBody>
      </p:sp>
    </p:spTree>
    <p:extLst>
      <p:ext uri="{BB962C8B-B14F-4D97-AF65-F5344CB8AC3E}">
        <p14:creationId xmlns:p14="http://schemas.microsoft.com/office/powerpoint/2010/main" val="4904800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4" descr="http://web.sci.ccny.cuny.edu/~anderson/people/Kass_Jamie.jpg"/>
          <p:cNvPicPr>
            <a:picLocks noChangeAspect="1" noChangeArrowheads="1"/>
          </p:cNvPicPr>
          <p:nvPr/>
        </p:nvPicPr>
        <p:blipFill>
          <a:blip r:embed="rId2"/>
          <a:srcRect r="14285"/>
          <a:stretch>
            <a:fillRect/>
          </a:stretch>
        </p:blipFill>
        <p:spPr bwMode="auto">
          <a:xfrm>
            <a:off x="5715000" y="3733800"/>
            <a:ext cx="9144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5" name="Picture 10" descr="http://www.columbia.edu/~mu2126/people_files/image00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81800" y="3733800"/>
            <a:ext cx="2209800" cy="16573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6" name="Picture 12" descr="https://cec83a57-a-62cb3a1a-s-sites.googlegroups.com/site/mattlammens/home/DSCN0875.JPG?attachauth=ANoY7cpen7sWrRuF09KCVMvlwVCN9tV2UmgxD-SY4bjFWBVUxxUOBhr8NJlmceYR4YzYfCPUgwle4TCFBrJAyWoIPmN2n6cvTOboIT7fRC1-zHRwyoDA9Y6uRF7bYdqHhMIo3Ei2hpC4EzAYVEH7KnGVTY1NVKCZScDpQT-XsQt3G6EgfBp_1XFfu9Ov0nE85DNBu-EVmTpa-F7TND1KQem_BVJDvyXsOQ%3D%3D&amp;attredirects=0"/>
          <p:cNvPicPr>
            <a:picLocks noChangeAspect="1" noChangeArrowheads="1"/>
          </p:cNvPicPr>
          <p:nvPr/>
        </p:nvPicPr>
        <p:blipFill>
          <a:blip r:embed="rId4"/>
          <a:srcRect l="31648" t="33791" r="436" b="26245"/>
          <a:stretch>
            <a:fillRect/>
          </a:stretch>
        </p:blipFill>
        <p:spPr bwMode="auto">
          <a:xfrm>
            <a:off x="152400" y="3733800"/>
            <a:ext cx="2209800" cy="167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37" name="Picture 6" descr="http://web.sci.ccny.cuny.edu/~anderson/people/Boria_Robert_CR.jpg"/>
          <p:cNvPicPr>
            <a:picLocks noChangeAspect="1" noChangeArrowheads="1"/>
          </p:cNvPicPr>
          <p:nvPr/>
        </p:nvPicPr>
        <p:blipFill>
          <a:blip r:embed="rId5"/>
          <a:srcRect l="19231" t="10194" r="43626" b="56293"/>
          <a:stretch>
            <a:fillRect/>
          </a:stretch>
        </p:blipFill>
        <p:spPr bwMode="auto">
          <a:xfrm>
            <a:off x="3657600" y="3733800"/>
            <a:ext cx="876300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14" descr="http://www.columbia.edu/~mu2126/people_files/image002.jpg"/>
          <p:cNvPicPr>
            <a:picLocks noChangeAspect="1" noChangeArrowheads="1"/>
          </p:cNvPicPr>
          <p:nvPr/>
        </p:nvPicPr>
        <p:blipFill>
          <a:blip r:embed="rId6"/>
          <a:srcRect l="17349" t="6667" r="13252"/>
          <a:stretch>
            <a:fillRect/>
          </a:stretch>
        </p:blipFill>
        <p:spPr bwMode="auto">
          <a:xfrm>
            <a:off x="4648200" y="4953000"/>
            <a:ext cx="9144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8440" name="AutoShape 16" descr="data:image/jpeg;base64,/9j/4AAQSkZJRgABAQAAAQABAAD/2wCEAAkGBxITEhQUExQWFBMXGRoWFxgWGBgcGBwdHBkYGhoaHR4bHiggGBolHSAXJDIhJSkrLi4uHB8zODMsNygtLisBCgoKDg0OGxAQGywkICQsLDQsLDQsLC8sLCwsNC0sLywsLCwsLCwsLCwsLywsLCwtLCwsLCwsLCwsLywsLCwsLP/AABEIAMwA9wMBEQACEQEDEQH/xAAcAAEAAwEBAQEBAAAAAAAAAAAABQYHBAMCAQj/xABJEAACAQMBBQQGBAoIBgMBAAABAgMABBEhBQYHEjETQVFxFCIyYYGRI4KhsjM0QlJyc5Kxs8IINVNidMHR0hUXJEOTohaU4SX/xAAaAQEAAgMBAAAAAAAAAAAAAAAAAQMCBAUG/8QAPBEAAgECBAEJBQYGAgMAAAAAAAECAxEEBSExQRITMlFhcbHB0SJygZGhFDM0QuHwBhUjUmKCJPFDktL/2gAMAwEAAhEDEQA/ANxoBQCgFAKAUAoBQCgFAfhONT0oCp7b4h2NvlQ5ncfkxYI+Lez9prB1Ejp4fKMRV1a5K7fTcpW0uKt0+RDHHEPFsu3+QHyNVuq+B16WRUY/eSb+i8yt3m91/L7d1L9RuT+GBWDlJ8ToQy/DQ6NNfHXxuRk15K/tySN+k7H95rE2I04R6MUvgi67mR82ytqD+6T8oyf8qsj0GcjHu2NofviTnpzImw7jmPKeWB9dDzoEGR0OCGNZX6LNPmlKWKpW62vg7ndDc3Ql2naxyv2y4uLYsQ5wwB5AHyOTmwuO7mqddUUuFFwoVpRXJfsy4bcdLa21Py837kjtLW8WJZYpPUlAJVkkHXBwRgkN1A7tdac5omIZXGdepQcrNartX7sSewt/bK5IXn7KQ/kS4XPk3sn55rJVEzXxGVYijra661r+paKzOcKAUAoBQCgFAKAUAoBQCgFAKAUAoBQCgFAKAUBk3GW+lE0UIdhEY+YoDhSedhkgddAOtUVXrY9PkVKDpym1rff4GcVUd8UAoBQGj8NoufZ+0V/OVh84mq2HRZ5/NZcnFUZdVvE85sybuxOPagkDD3ESsg+x6PoGUbQzWUeEl5X8ie23eCO92bfL+DuE7CQ+5wGTPxbP1ayk7SUjSw9Nzw9fDveLuvhv++08LbZqi5v9lyaRXA9Jg/uk9ceTDQf3DUJauJnOs3RpYyO8fZl++1eJlN1btG7xuMOjFGHgQcH7apPTQmpxUo7PVGr8Gr2V4p0d2ZYygQMc8oIbIGeg0GnSr6TPM57ShGcJRVm737TRatOCKAUAoBQCgFAKAUAoBQCgFAKAUAoBQCgFAKAx7jP+Nw/qf52qirueqyH7iXveRQKqO4KAUAoDUuEEfNbXi+LAfNCKup7M83njtWpvs8zy3Ej7fYt5D1I7UKPeY1df/aohrBoyzF81mNOfd4teB8lPSt3gRq9vqPd2bEfwzTemTfmM1twl5/qdW8t60lpYbVj1khK9pjvDerIvlzgr5MamT0UivCU1CvVwUtpXt8NU/lr8CG4qbMXnivYtYrhVyR05uXKn6yfdPjWNRfmRtZPXfJlh57w8OPyfiS/BP2bv9KP9z1lS4mrn/Sp9z8jTauPPCgFAKAUAoBQCgFAKAUAoBQCgFAKAUAoBQCgMe4z/AI3D+p/naqKu56rIfuJe95FAqo7goBQCgNX4Kj6G5/TX7tX0tjzGf/eQ7n4nzwdYD02E9FdTjz7RT90VFLiic8V+aqda9H5n7wrQYv7J9QrkEHvB5om+6PnSlxQzhu9LER4r9V4nzw6iElte7NmOsbOvwbKkjydSfiKU9nFk5pLkVaWLhxSfy18GfG6EJu9n3OzZtJoGKrnu9YlT9WQMPLApHVOLJx0vs+Khi4dGX7fzX1PTgxGyi8VhhldFYHqCA4I+BqaXExz5qTptbNPyNLq08+KAUAoBQCgFAKAUAoBQCgFAKAUAoBQCgFAKAx7jP+Nw/qf52qirueqyH7iXveRQAKqO2WfZG495JLEJIHWJmXnbK45Mgscg/m5xWag7nOr5nh4Qk4zTkk7LXckN8dyrr0yZreBnic86leXA5hlhqRj1ub7KmUHfQowOZUeYiqs7SWny2+hS5oijFWGGU4IyDqOuo0qs68ZKSTWzNU4Kfgrn9Yv3avpbHms/+8h3PxObhpJybTv4vHtD+xMR/NWNPpNFmbLlYOlPu+sf0PTY7+j7wTx9FmDY8CWVZc/MOKlaTMa653K4S/t9WvQ+rp/Q9vq3SO6UA+GX9X59oqn61OjMQX2jLGuMH4a+D+g28/8Aw/bMVx0huRyyeGfVVvkeyb50fszuMMvteXypfmht4rzXyLxs7ZCw3FzKuAJ+zYj+8oYMfIjlPnmrErNs49XEOpShB/lv8nb9SUrI1hQCgFAKAUAoBQCgFAKAUAoBQCgFAKAUAoBQGPcZvxuH9T/O1UVdz1WQ/cS97yKBVR3DSuFW1mihuHnm5bSLlChzoHOSQvf0x6o6lulW03bfY89nNBVKkI043m77dXb69h3cQN4PSLBZbOY9kXCTBdHAYHCt3qM6Ed+e8VM5XjdFOWYTmsU4V462vHq06uD8jJ6pPTmr8FPwVz+sX7tX0tjzGf8A3kO5+JH7sydnt+dfz2nUfH6T+WsY9Mvxa5eVwfVyfQ9OIj+j7VtLnoMIWPuRyH/9GpU0kmRla57BVKXf9Vp9Ud/GWyPZQXC6NE/Lkd3Nqp+DKPnWVVcSjIqi5c6UtmvD9GdW+sAv9krcIMsqrOB8MSL8AW+Kik/ajcrwEnhMc6T2bcfR+BMcPts+lWUbE5kT6KTxyuMH4ryn41lB3RqZnhuYxEktnqvj6PQslZmgKAUAoBQCgFAKAUAoBQCgFAKAUAoBQCgFAKAybjVBia2f85HX9llP81UVd0emyCXsTj2rz9DOKqPQH0ZG5QuTygkhc6ZOATjxwBr7qGPJV78QkrAMASAwwwB0IznB8dcGgcU7N8D5oZGr8FPwVz+sX7tX0tjzGf8A3kO5+JDzP2e8WemZlH7cIX97Vh/5DbiuXlX+vgyX412mYreTwdoz9Zc/y1lVWhq5BUtOcexP5f8AZO3qenbHz1d4FcfpqA2P2hisn7UDSpv7Lj+xSt8H+hFcH9oCW0lt217NjgH8yTJx+1z/ADFRSeljazyi4V41VxX1X6WO/hvsVrU3sZzgT8q571CKyn9lhU01a5RmuJVfmpf46993f6oudWHJFAKAUAoBQCgFAKAUAoBQCgFAKAUAoBQCgFAUni3s0y2XaAawuH+qfVb94Pwquqro6+S1uRiOS/zK3x3Rita568UAoBQGr8FPwVz+sX7tX0tjzGf/AHkO5+JAb8N2e2lfoA9u/wAin+lYT0mb2Xrl5e49kl4l64qWvPs6Q98bI4+DBT9hNWVF7JxsnnycXFdd19Dn4R3nPYch6xSOnwPrj7x+VKT0M87p8nE8rrSfl5FU3Rf0HbMludEdniHkfXiPnjlH1qwjpOx08avtOXxq8Uk/J/vsNgAq88qftAKAUAoBQCgFAKAUAoBQCgFAKAUAoBQCgFAKA8rq3WRGjcZR1KsPEEYI+VGZQm4SUo7o/nPb2yXtbiSB+qHQ/nKdVb4j7c1qNWdj3uGrxr0lUjx+j4o4KgvFAKA1fgp+Cuf1i/dq+lseYz/7yHc/ErvF9eW/BHfCh+TP/oKwq9I38j1w1v8AJ+Rqu3IfSLGZRqZIG5fMoSPtxVz1ieaw8uaxEW+El4mecFb7EtxF+ciyAfokqfvLVVJndz+l7EJ9Ta+f/RMbybqtNte2lUERlRJIw7jCw7/E5jHwPhWUo3mauFxyp4GcHvey/wBvTU0GrThigFAKAUAoBQCgFAKAUAoBQCgFAKAUAoBQCgFAKAp3EfdT0yISRD/qIh6v99epTz7x78+NV1IX1OrleP8As8+TPov6Pr9f0MRYEEgggjQg9Qe8HwNa57BO+x+UJFAavwU/BXP6xfu1fS2PMZ/95DufiRHGiP8A6qE+MOPk7f61jV3NvIX/AEZL/LyNK3Um57K2bxhjz+yAatjsjz2MjycRNf5PxMj3Ib0ba6x64EktufIcwH2qtUQ0lY9RmH9bAufZGXh6m5VsnjhQCgFAKAUAoBQCgFAKAUAoBQCgFAKAUAoBQCgFAKAUBQt/twxc5ntgFuOrL0WT/JX9/Q9/jVU6d9UdrLc05n+nV6PB9X6GQXEDIzI6lHU4ZWGCD7xVB6qMozipRd0zzoZGr8FPwVz+sX7tX0tjzGf/AHkO5+JxcbE+ktT4rKPkY/8AWoq8C7IH7NRdq8y3cNJubZtv/dDL+y7Cs6fROXm0eTi5/B/NI7tmbtQQ3E1yBzTStnJ/JBAyF8MnUnvqVBJ3KauMqVKUaT6Mfr3k1WRqCgFAKAUAoBQCgFAKAUAoBQCgFAKAUAoBQCgFAKAUAoBQELvHuvbXi4mT1x7Mi6OPj3j3HIrGUVI28Lja2GfsPTq4fvuMx23wxu4iTAVuE7gMLJ8QTg/A/CqXSa2PRYfOqFTSp7L+a9fp8Sz8IbGWGO5WWN42510dSp9n39RWdLic7O6sKk4ODTVnsTe+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/fQHjbbSgkYpHLG7gZKq6swHTJAOQKA6qAUBkVhB/x3aN0LlmNhaNyRwKxVXbmZQzYOTnlY+OCoGNciS2XvC/ZMicvoiJ4NGWVh78g6/HNCLmY712V7Z32z7a4uHuLZLiOS2eQgnHaxhgx6l00GucBtMA4Ak3u4mCIzscKoLE+4DJoQVvhtt2a92fDcT8vaOXB5AQvquyjQk9wFAWigFAKAUAoBQCgFAKAUBA717oWm0BGLpC4jLFMOy45sZ9kjPQUBgFrutbHbQsSpMHpDx93NyqGYDIHXTGaEmuycG9jkECB1PiJZMj5kj5ihFzOtq3l3sDaHZRTyS24CyCNySrxksCpXorgqw5lx0B6HFCT+gbeYOiuuqsAw8iMihB6UAoBQCgFAKAUBFbf3ctb1VW6hWZVJKhidCRgkYIoDIuBUQTaN2o6LGyjyEqgUJZuVCBQH862u2rnYW0rlTGHR2OUYlQ8fOzRujYOCAeuCPaB1Ggk0fZPGHZ0uBL2tu3T6ROZf2o+bT3nFCLEpvBs222vDC1vcRsYZkmWRMPgqdVIB0yO494HhQFX4w7y3qwzW8dq8VsxEclyxBDqwGUQDoG9kk92RjXNCTn4b7x3dvs+GOPZs9wgMhEqOgVsyMdAddDkfCgNOfa6R2oubgejqI1kkVzqhIBKHHVgTjTqelCCnbP37vr3mfZ+zu0t1JUSzzLFzEdeVcHp45PgcEEUB27v8QFkufQ7yBrK8/JRmDRv4cjgDJI6aYPQEmgPnfTfi5sC7f8AD3kgUqBP2yKh5gMaBWZfWPLqOtAccHFFWtoHS1kmu5g7C2gJcqquyBnfl9VTjry9/TvoDgteLpjnEV/YyWYOPWLE8oP5TKyKeT+8M9+mlAWjfHe9rEB/RJp4eUM0sRXkXJIw2Tkdxz01oCP3S4hm/kCw2U4jDcrylo+RDjOuuT3dPGgOrfLfdtnsS9lPJCOX6ZCnJltOU5OQc6fEUBIbnbyNfRGU20tumhQy4+kBz6y4/J6a9+aAsFAfz3bOF3nyxAAu5MknAHqP30J4G6z7btUUs9xCqjUlpEA+00IMR3xhk25tPFkrNAiLD25UiIYZmeTJ6j1sAdW5dNDmhJqu8G17ixjRbexku40jGWWRF5QoxgggsTgZ0BoQQW7/ABUjntpriWAxlJEiiijftXldwSqJ6q+scfIE91Ac+x+KjtfLZ3dp6OzOIgVlEhV2xyK4CgakgZB0J6dcATu9e/0VrMtrDE93ePgCGMgYyMjnY55dNehwNTga0BH7Q302laJ215swC3HttBOsjID3lcDI9+QPfQFx2HtiC7hWeBw8bdD0II6qQdVYHqDQFb3k3/SG4FnawveXh/7aMFRdM4dznBxr0OB1xpQHDf777QswJL/Z3JbkgNJBOshTJwOZSB88j7aAuuyNpxXMKTQOHicZVh8iCDqCDkEHUGgMc4I/1ne/oP8AxhQllx3k4jvYkekbPnRGZlR+0hIfHeAGJGRrqBQgmt1t5Jrs5exntoyvMrzFBk5GF5c8wJBJyRjSgPOzNhtq0WV4e0iJYASqBIhUlTgqSUOnUHoRQFS2vwStmyba4khPcsgEqD7rfNjQm5QNr7A2jsOeOcMurYSSMnkfGpjkBAIyM+qc95ByMgDSOLN+txsRJ19mVreQeTYOPtoETfCH+qbXyk/iyUIKh/SE2mypa24JCuZJn9/JyqoPiMsx8wKEo0fc2yENhaRj8mGPPvJUFj5liT8aEGY/0grflkspl9WTEi8w6jlMbofMEsR50JRYOId+bjd7tj1lS2c+bPET9tAOBWzkTZ5mAHaTSPzN34Riir5DBP1jQMjf6QsS+j2jYHN2zLnvwY2JHkSq/IUCL1uxCs+y7ZJRzrJaxq4PeGiAbPmCaEGV8Mrp9m7Xm2fKTySExgnvdctC/h66EjzKjuoSXHiSfTLmz2UvSVvSLnHdDGeh105myAfECgNBRQAABgDQAdKEH7QH86yWMc+8bwzKHie6kDqehHK5xp7wKE8DWpeF+yGGPQ0X3q0in5hs0IM93ytbvYUsL2VzKbWTIWKU86Ky4JQg6FSDoRhtDr30JNR2Bt5b7Z4uVHLzxvzLnPKy8yuue8BgcHvGDQgyXgBs/tbh5G1S3RWVe4SSgoH8wiOPrGhJp97uNYC6baDRsZlPbY5jyc6jR+XpzDAPhkZxmhBm/Awm42hc3UvrS9mXJ/vSuCxHyIHgNKEs2zaFsssUkbDKujIR4ggg0IMM4Lbbe39PjJyq27XIHdzReqT5sCv7IoSzu4ARGS5vZ5DzShIwWPUmV5Gc/EoKBmt7y2SzWlxE3R4nX5qcHzB1oQZX/R52mxF1ASeQCOZR4Fsq3lnCUJZXOH28cdjeXsrqzsyukUaAlpHMwwo008/Dx6UBZ+Ge0Itp38txetz3ketvCfwUcemWjB6uG6k6+yfIDYqEGEcGt8I7WWSzuHCRytzRuxwok0UqT+SGAXB6ZGO+hLN3oQZlx12jH6JHaj17iaVCiLq+ATrj3nCDx5vcaEo8uJWzWt934YTqYRbI3mvKp+2gRM8J72NNjQuzqqRiXtCTouJHJz4aYNCDO9+YLm92Va7RkDMVknByACsMkmImIA6DkQZ8Hz76Emu7g7UW52fayKQT2SI+O50AVwfJgfsoQZtx2nM91ZWcI55sMeUdeaUoqA+HssfcNelCUWbibYiDYLQg5Ea28efHlkjGfjihB08FP6ph/Tm/ivQlkH/SE/FbX9ef4UlCEXrcY/8A86y/w0P8NaAzfjtsVke32hF6rArG7DqGU88L/Ahhn9GhKLDwtSS6e52rOvK9wRFEvcsUeAcZ7i4P7OaEGh0AoD+e7KRf/k+cjHpkgznTVXUfbp50J4H9CUIMQ47bwwTNBbROJGjZnkKHIUkcqpkdWOW06jTxoSi98PtjyWmyFjmHLIUlkZT1XnLMFPgQpGffmhBS/wCjj7N744t/PpN/+0JZss0YZSp6MCD5EYoQYdwhQ2G1p7Kf1XKGNSdOYowZSP0k5mHuoSzZtubRS3t5pnOFjRmPwGg8ycAe80IMd4IbuNMl5PIMJLEbVT+cW1lI8QMIM+OR3GhLPrgg5tb+8s5/UmZVGD3tCXyB45Vyw8VBNAzVd8dqLbWVzMxA5Y25c97EEIvmWIHxoQZ3/R+2IyRT3TAhZOWKPPeE5uZh7uY481NCWRHBWBG2pdMyqxVJGQkAkEygEjw0OM+/30DPbinu1Js+6Tadl6ilwz46JKfysfmSagjxJ/O0A0/cremLaFssqEBxpLHnVG7x5HqD3ihBxWPDzZ8dq1q0Xaxu5kZpMc/MdMhlAK4GgxjTzNARycMhGOWDaO0YIugjSf1QPBcj1aAkt3OH9laS9uA89x/bXDmSTOMZGdAcaZxnGmaAnttbKiuoJIJl5o5Bhh0PUEEHuIIBB8QKAoVpwXsFbLS3EiZyY2dApx0zyIGOPOgNEW0jEYiCL2QXkCYHJy4xy46cuNMUBTf+WdvG7NaXN3ZB9WS3lwh+qwOP8u7FASe7O49pZO0yB5bhvanncvKc9dT0z34GT30B4bxcPrO9lMs5mLHGiysEGBgYXoDQDd3h7Z2Uomg7YMM6NKxQ5GDlehOKA5dqcL7C4leWXt2d2Zz9M2AWOSFH5I9w91ActhFsjY1ysXbyJLKoUI7yOoBbQkYKx5YdTjvoD14t3fPbx2EYD3N7IkcakZ5VVgzykeC46/HuoC4bJ2elvBFBGMJGiovkBjJ9560B10BBb07p29+IxP2mIyxXs3Ke1jOcdegoCt/8nNlYxyzY/WtQm59twh2YRhhOw8DO+KC5M7A3C2dZsHgt1Dr7LuWdh+iXJ5fhihB7b07pW9/yduZcIGAEcjIDzYzzAe107/fQEDFwj2apyvpCnxWdwfsoC9RRhVCjoABr100oCB3p3NtL/lMyESp7EsbFJFwcjDDrg6gHODqKAh34Zwycoury+u41wRHNPlNOhPKASffnNAXOztI4kWOJFSNByqqgBQB3ACgIHefcm0vWWSRWjnXHLNCxSUY6ajrjuyDjuxQEU3DOCRlN3dXl4qHKxzzZTPjhQMn30BObe3UtrqKOFw8cUfsrC5jAGOXHq/k47qArsfCHZqnK9up8VmYH5igJTeDh/Z3jq85mJVFQASsFwucHHTm1OtARkXCLZqnmXt1bplZnB8sjWgL9QCgPNplGhYA+YoTyX1H56Qn5y/MUuTyX1HoDnpQxPgzqOrL8xQnkvqCzKdAwJ8xQcl9R6UIFAKA+WcDAJAJ6ZPXy8aEpNme7/cMzfXK3UU4hlAVWDpzqeQ5VhqMHuIOQcD35EE1uxud6PM91cztd3rryGZ1ChV/MjQaIPL7MnIFqoBQCgFAKAUAoBQCgPlnAwCQCenvoTZn1QgUAoBQCgFAKAUAoBQFL333Qs3hurkxfTiN5OcO/tImnq83LjQDGKqqQjZysdbL8wxEalOipezdK1ls312uUnhfu1bXb3HpEfOIxHyjmZRli+T6pBPsiq6cFJu52M3xtbDxhzTte/U9rdfebJZ2qRRpHGOVEUKoyTgAYAydTp41sJWPKVJyqSc5bvcpW/W5Vm0F1crGVnCvMXDOckDmOVJK4PuFVzpxs2dfLsyxCqwpN3jdK1l3b7n7uBubaJBbXRQtcFRKHLMMFhnAUHlwAcailOEbJkZlmNeVSdG/s3tay4du5eqtOMKAUBn+/W5NzeXUc0UqqoVV9YsChDE8y4Gp1z1GoqmdNydzuZdmVHD0XCcW3f59j/bL+owB31ccNn7QCgFAKAUAoBQCgFAKAz/fncm5vLuOaKVVUKq+sWDRkEnmTA1Pf1GoqmdNydzuZdmVHD0HCcW3r1a9j/bL+KuOGVzcvbT3XpZZgyx3Dxx4AHqADHTr51hCTdzoY/DRoc2lu4pvvLJWZzxQCgFAKAUAoBQERvf8AiN3/AIeb+G1YVOg+42sD+Jp+9HxRQ+CXtXnlD++aq6O7+Hmdr+INqf8At5Gp1eebIffH8Qu/1En3DUS2Zt4H8TT95eJB7P2ldw7Pszb2vpC+joXPaqnLhF0wdWzr08Kri2oqy4G5Vo0KmKqc7U5PtO2jd9focOxOJYlSVpIcMCiwxREvJIzByQBgaDlGvv8AHAJVLl2IyVwlFRlprdvRJK3qee0N/b+3w8+zjHESBkuc+RblwD7iBR1JLdE0sqw1X2ada77v1LpszbC3NsLiAFwykqhIU8wyOQ9ynIxnp39KzUrq6OTWw8qNbmqmlnv2dZS9q8QLy3lSKayWJn5SMzB9C3LnKDB1zpmsHUa0sdajlNCrBzp1bpX4W7eJNb4b13Fkeb0MywaDte1AHMe4gKSPM6a1lKbjwNTA4GliVbnLS6rcPmj63O3pnvfWNp2UGGxL2obLAgcvLyg+OvupGbfAjHYGlhtFUvLqtbTrvdnHvVvrcWUhD2RaItyxydsAH0z0CEqeuh8KiU2uBbg8tpYmN1V14q231R2vveYbQ3F5A1sxblji5gzvoCCNBy9+QcYx5VPLsrsqWX85X5qhPlLi7WS/fZuc1ttna0sYmjs4FQjmWOSVu1I6juCgn34qOVN6pGcsPgacublUk31paevyOvdnfFLtZFEZjuogS0DEZJGmjeHNocgYJ17szGd9OJXi8vlh3Ft3g/zfvs17SB2xv9e2zok9isRf2czB8jIB9gY0z41g6klujdoZVh60XKnVvbf2beJ2bz78Sw9o1tAskULiOSaRsIXzgxoBq5Hee7B+Mup1FOEyyFTkqrKzkrpLe3W+o6LPf6JrH0po2Dh+x7JTktIQCFU41BBBzjTXripVT2bmFTKpxxPMp6WvfqXWz0O09rhe0NnAVxnslmPa+WccpPlS8+ox5nAt8lVJd/J09T53b3ye8a6EduQYUBRHYK7OQ+UbOiesuP3+FIz5TZOKy6OHVNzn0nq1slpquvRkVtHf68gnjhnsliZyuMyh9GblyOUYPf31DqNO1jZp5VQq05VKdW6V+FtlfiSe/wDte+hjkFvB9H2fM9xzr6nXmAQ65Awc69emlTOTWxr5bh8NUmnVnrfSNt/iVPhttK8ht5Bb2RuUMpy3bImG5E9XDAk6YOffWFNtJ2R1M1o0KlWLq1eS7bWb4vUuG1d5r2C3SZrAnR2mXtl+iCtgE4U8wK+tkDTvrNzklexyaOCw9Wq6aq9Vnyd7/HTq7Tj3Y34uL18R2X0YZVkft19QHvwVBbTJwKRm3si7F5ZSw0byq620XJ3+rJHe7ea4s8utmZoAoLS9qFAJJGCvKT4a9NamUmuBr4HBUsT7LqcmXVa/1ujo3Q27PdoZJLY28ZCmNi/Nzg5yQOUEAYGpGudKmMm+BhjsLTw8uRGfKfHS1vq/0LBWRoigFAKAiN7/AMRu/wDDzfw2rCp0H3G1gfxNP3o+KKHwS9q88of3zVXR3fw8ztfxBtT/ANvI1OrzzZD74/iF3+ok+4axlszbwP4mn7y8Tw3X/q23/wAOn8MVEOgu4yxn4ufvPxM/4K2atPNIRlo40Vfdzlske/C4+JqqjudzP6jVOMFs27/D/s0HftAdn3QIz9Ex+I1B+BANWz6LOHlzaxVO3WiC4OH/AKJ/dM33UqKWxuZ7+IXurzK/xb/H7X9BP4prCrub2S/hane/A07bOzluIJYX9mRSufA9x8wcH4Vc1dWPO0Kzo1I1I8GZxwn2i0M89jLo2WZR4OmjgeYAI/RJqqm7Ox385oxq0o4mH7T29CwbVX0vasMPWKzXt5PDtGx2an3jRvnWT9qduo0aP/HwUqnGo7LuW/oVDild8+0oo3yY41jBUDPtNl8DvJHKMe4VXU6R1cnp8nCSlHd317loXn/51b/2N3/9d6s51dvyON/LKv8AdD/2RRLC4kbbS3EUMyRSSgetGy6OoRi2mAM5PyqtP27nZqRgsvdKcotpda4O6t4HZxrciW1I6hJCPgyVNZ2sVZArwqLtXmX223bhNlHaSrzoFXm1IJb2mfI1DFsnPvq3krk2ZxZYyosQ60HZ307urusVvfXdbsrKIWMZBgmE/KMsxOCC2uSzA8ungPdWE42jodDAY7nMRJ4h9KNupd3Z6kds7i30E9vqNCYmH3W6eWahVesvq5Bxpz+a816Fj3Nu7Kee5ubZz2koTtYmHKVK5HNjvznUgkZrKFm20aGOp4ilThSqrSN7PrvwKtxT/rGz8k/jVhU6SOlk/wCEq/HwL3vx/V93+qf91Wz6LOLl/wCKp+8iu8GPxKb/ABDfwoaro7Pv8kb+ffiI+6vFl8kQEEEZBGCD3g9auOKm07oyLddzs3az2zEiKQ9mM+DetC3vOvL9Y1rx9mVj1GMX23Aqquktf/r1LZv4xuJbbZ6n8M3aTY7okOT5ZI0961ZPW0TmZcuZhPFP8qtH3n6FxRAAABgAYAHcKsOU3d3Z9UIFAKAUBzbTtBNDLEekiMh+spH+dQ1dWLKVR06kZrg0/kY9w82sLC8lhuvow47Ni3RXUnlJ8FOTr01B6a1RB8l6nqs0oPF4eNSjrbVdqfn2G0RSBgCpDA9CDkVsHkmmnZlR4gbbTsWs4iJLq4+iWNTkgNoWbHsjGev7garqPSyOpluGlzirz0hDVvu4IsENssFqsWfVjiCZPgqY/wAqztZWNCU3VrOfW7/NmccEWHNdDOvLF++SqKO7PQfxAtId8vIvW/TgbPuskD6Jh8xpVs+izi5em8VT70V/g2w9DkGRntm0+olY0tjez1f8he6vFlf4tOPT7bUaImden0rdfCsau5vZKn9lqd78DXAc9KvPLmT8S7RrS+gvohjmIJ8OdOoPuZNPgaoqKzuemympHEYaWHnw8H6Mt/D20bsHupB9LduZj7lP4NfILqPOrKa0v1nLzOa5xUY7QVvjxfzKjxWsXhvIL1RlPUB9zxtzAE93MMY/RNV1FZ3Opk1SNShPDvfX5NW+nmabsraUVxEssTBkYZ07vcfAjvFXJ3PPVqM6M3Cas0RM28oa8jtbcCY6tcMD6sSgaajq5ONP3dRjy/asjZjg2qDrVXyf7V1v07SicbWHaW+v/bk/etU19vgdr+H17E+9eZrasD0OfKtk8w1YpvELbz2b2ciluTtW7VR+UuBke8gZI99VzdrHVyzCxxEakXvbR9TJyXZlleIsjRQzKwyH5VJx+l1FZWUjTVbEYaTgpOLXC/kUrYux4rfbnZ2ueyWFmkXJITm05MnXr2ZwfGq1FKeh16+InWy3lVt3LTttx8UcPFSRf+I2mo0VCden0udfCoqbl2Tp/ZKnx8C/b667Pu8a/Qv92rZ9FnEwGmKp3/uRV+Dd0gtJ1LKGExcgkDCmOMA+WVb5VXR2Z0s9hJ14tL8tvq/UsO5+0nuDdS8xaEzlIPDlRVBK+4tmsoNu7NDHUY0VTha0uTeXe+v4FZ4x7GzHHdpo0ZEbkdeUn1D8G0+tWNWPE6GRYi0pUZbPVd/H5rwJDhysly020JwOeQLDHjoEQAMR4BnB+INTT19plOacmio4WnstX3vb5IvNWnGFAKAUAoBQENt3de0u8GeIFxoHUlXx4ZXUj3HIrGUU9zbw+Or4fSnLTq3RXl4V2QOklyB+aJEx9zP21jzSN555iHvGPyfqT+wd1LSzOYIgHOhdiWf5noPcMVlGCWxpYnHV8RpUlp1bI9dvbuW15yekRl+Tm5fXdcc2M+yRnoOtJRUtzHDYyth7807X30T27yKXh1s0EHsDkaj6Wb/fWPNRNh5vi2rcr6L0O/be6VnduJJ4y7hQoPPIugJPRWA6k1lKCluU4fH18PHk05WXcvNHLa7g7PjcOkJDDOD2kp6gg9W8CaxVOKLZ5ripx5Mpady9DxHDjZn9gf8Ayzf76c1Ey/nGM/v+i9CZ2FsG3tFZLdORWPMRzM2uMflE91ZRio7GpiMVVxDUqju12LyG8Ww4ryEwzc3KSGBUgMCD1BIIGmR06E0lG6sxhcVPDVOchuSEUYVQqjCgAADoANAKyKG23dnneWkcqNHIgdGGCrDINQ1cyp1JU5KUXZoqD8MLHmJUzop6osnqn3HILfbWHNROos7xNrPkvtt+19Cy7H2Hb2sZjgjCKfaxklveWOprJRS2OfXxNWvLl1HdkIOHGzP7A/8Alm/31jzUTc/nGM/v+i9CT2FuvaWjM1vGULABvXdsgaj2mOKyjBR2NfEY2viElVd7diXgem2tgQXTQmYFhExdV05SSPyhj1h7qOKe5jh8VUoKSp6cpWvx+BDy8P7bmJhkubYMcskEpVCfIg48hpWPNo2o5tWtacYztxkrvyJTZO7FrbxSRRx6SgiRiSXfIIOW6956Yxk1koJKxr1sbWrTU5PbbqXwIz/lxsz+wP8A5Zv99Y81E2P5xjP7/ovQl9j7vW1tG8UMfLG5JdSzMDkcp9onTGmKyjFLY1a+LrV5qc3qttl4FcbhZs8vzfTcv5nOOXyzy8+PrVjzUTf/AJ5iuTbS/XbX0+hK3+8Nhs/srdiIhgcqqpIVc4y2OgJzr1OpqXKMdDWp4TE4vlVUr9bvuzl4iXxMC2kQDz3ZESKdcLkcznwAHf3de6oqPS3WWZXS/qutPSMNX5IsWyrBIIY4U9mNQo9+B1PvJ1+NZpWVjQrVZVajqS3bOupKxQCgFAKAUAoBQCgFAKAUAoBQCgFAKAUAoBQCgFAKAUAoBQCgFAZhxk2XGOyuRntD9GdRykDJGmOupqmquJ6LIq8vapcNye3A2aroL2VnluZF5S8hB5V/NQAAKKygvzM0syrOMvs8ElBPZce19ZcasOUKAUAoD/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42" name="Text Box 3"/>
          <p:cNvSpPr txBox="1">
            <a:spLocks noChangeArrowheads="1"/>
          </p:cNvSpPr>
          <p:nvPr/>
        </p:nvSpPr>
        <p:spPr bwMode="auto">
          <a:xfrm>
            <a:off x="1752600" y="6151602"/>
            <a:ext cx="56007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dirty="0">
                <a:latin typeface="Arial" pitchFamily="34" charset="0"/>
              </a:rPr>
              <a:t>Robert Anderson, Robert </a:t>
            </a:r>
            <a:r>
              <a:rPr lang="en-US" altLang="en-US" sz="1200" dirty="0" err="1">
                <a:latin typeface="Arial" pitchFamily="34" charset="0"/>
              </a:rPr>
              <a:t>Boria</a:t>
            </a:r>
            <a:r>
              <a:rPr lang="en-US" altLang="en-US" sz="1200" dirty="0">
                <a:latin typeface="Arial" pitchFamily="34" charset="0"/>
              </a:rPr>
              <a:t>, Peter </a:t>
            </a:r>
            <a:r>
              <a:rPr lang="en-US" altLang="en-US" sz="1200" dirty="0" err="1">
                <a:latin typeface="Arial" pitchFamily="34" charset="0"/>
              </a:rPr>
              <a:t>Galante</a:t>
            </a:r>
            <a:r>
              <a:rPr lang="en-US" altLang="en-US" sz="1200" dirty="0">
                <a:latin typeface="Arial" pitchFamily="34" charset="0"/>
              </a:rPr>
              <a:t>, Jamie </a:t>
            </a:r>
            <a:r>
              <a:rPr lang="en-US" altLang="en-US" sz="1200" dirty="0" err="1">
                <a:latin typeface="Arial" pitchFamily="34" charset="0"/>
              </a:rPr>
              <a:t>Kass</a:t>
            </a:r>
            <a:r>
              <a:rPr lang="en-US" altLang="en-US" sz="1200" dirty="0">
                <a:latin typeface="Arial" pitchFamily="34" charset="0"/>
              </a:rPr>
              <a:t>, </a:t>
            </a:r>
          </a:p>
          <a:p>
            <a:pPr algn="ctr">
              <a:spcBef>
                <a:spcPct val="50000"/>
              </a:spcBef>
            </a:pPr>
            <a:r>
              <a:rPr lang="en-US" altLang="en-US" sz="1200" dirty="0" err="1">
                <a:latin typeface="Arial" pitchFamily="34" charset="0"/>
              </a:rPr>
              <a:t>Aleksandar</a:t>
            </a:r>
            <a:r>
              <a:rPr lang="en-US" altLang="en-US" sz="1200" dirty="0">
                <a:latin typeface="Arial" pitchFamily="34" charset="0"/>
              </a:rPr>
              <a:t> </a:t>
            </a:r>
            <a:r>
              <a:rPr lang="en-US" altLang="en-US" sz="1200" dirty="0" err="1">
                <a:latin typeface="Arial" pitchFamily="34" charset="0"/>
              </a:rPr>
              <a:t>Radosavljevic</a:t>
            </a:r>
            <a:r>
              <a:rPr lang="en-US" altLang="en-US" sz="1200" dirty="0">
                <a:latin typeface="Arial" pitchFamily="34" charset="0"/>
              </a:rPr>
              <a:t>, Mariano </a:t>
            </a:r>
            <a:r>
              <a:rPr lang="en-US" altLang="en-US" sz="1200" dirty="0" err="1">
                <a:latin typeface="Arial" pitchFamily="34" charset="0"/>
              </a:rPr>
              <a:t>Soley</a:t>
            </a:r>
            <a:r>
              <a:rPr lang="en-US" altLang="en-US" sz="1200" dirty="0">
                <a:latin typeface="Arial" pitchFamily="34" charset="0"/>
              </a:rPr>
              <a:t>-Guardia, Maria </a:t>
            </a:r>
            <a:r>
              <a:rPr lang="en-US" altLang="en-US" sz="1200" dirty="0" err="1">
                <a:latin typeface="Arial" pitchFamily="34" charset="0"/>
              </a:rPr>
              <a:t>Uriarte</a:t>
            </a:r>
            <a:r>
              <a:rPr lang="en-US" altLang="en-US" sz="1200" dirty="0">
                <a:latin typeface="Arial" pitchFamily="34" charset="0"/>
              </a:rPr>
              <a:t>, Bruno </a:t>
            </a:r>
            <a:r>
              <a:rPr lang="en-US" altLang="en-US" sz="1200" dirty="0" err="1">
                <a:latin typeface="Arial" pitchFamily="34" charset="0"/>
              </a:rPr>
              <a:t>Vilela</a:t>
            </a:r>
            <a:endParaRPr lang="en-US" altLang="en-US" sz="1200" dirty="0">
              <a:latin typeface="Arial" pitchFamily="34" charset="0"/>
            </a:endParaRPr>
          </a:p>
        </p:txBody>
      </p:sp>
      <p:pic>
        <p:nvPicPr>
          <p:cNvPr id="18444" name="Picture 8" descr="http://web.sci.ccny.cuny.edu/~anderson/people/Galante.jpg"/>
          <p:cNvPicPr>
            <a:picLocks noChangeAspect="1" noChangeArrowheads="1"/>
          </p:cNvPicPr>
          <p:nvPr/>
        </p:nvPicPr>
        <p:blipFill>
          <a:blip r:embed="rId7"/>
          <a:srcRect l="48047" t="13889" r="29251" b="56374"/>
          <a:stretch>
            <a:fillRect/>
          </a:stretch>
        </p:blipFill>
        <p:spPr bwMode="auto">
          <a:xfrm>
            <a:off x="4648200" y="3733800"/>
            <a:ext cx="9144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8445" name="Picture 10" descr="Soley_Mariano"/>
          <p:cNvPicPr>
            <a:picLocks noChangeAspect="1" noChangeArrowheads="1"/>
          </p:cNvPicPr>
          <p:nvPr/>
        </p:nvPicPr>
        <p:blipFill>
          <a:blip r:embed="rId8"/>
          <a:srcRect l="25000" r="39297" b="50819"/>
          <a:stretch>
            <a:fillRect/>
          </a:stretch>
        </p:blipFill>
        <p:spPr bwMode="auto">
          <a:xfrm>
            <a:off x="3614611" y="4991804"/>
            <a:ext cx="881189" cy="1029584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18446" name="Text Box 3"/>
          <p:cNvSpPr txBox="1">
            <a:spLocks noChangeArrowheads="1"/>
          </p:cNvSpPr>
          <p:nvPr/>
        </p:nvSpPr>
        <p:spPr bwMode="auto">
          <a:xfrm>
            <a:off x="7086600" y="5410200"/>
            <a:ext cx="143827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dirty="0">
                <a:latin typeface="Arial" pitchFamily="34" charset="0"/>
              </a:rPr>
              <a:t>Robert </a:t>
            </a:r>
            <a:r>
              <a:rPr lang="en-US" altLang="en-US" sz="1200" dirty="0" err="1">
                <a:latin typeface="Arial" pitchFamily="34" charset="0"/>
              </a:rPr>
              <a:t>Muscarella</a:t>
            </a:r>
            <a:endParaRPr lang="en-US" altLang="en-US" sz="1200" dirty="0">
              <a:latin typeface="Arial" pitchFamily="34" charset="0"/>
            </a:endParaRPr>
          </a:p>
        </p:txBody>
      </p:sp>
      <p:sp>
        <p:nvSpPr>
          <p:cNvPr id="18447" name="Text Box 3"/>
          <p:cNvSpPr txBox="1">
            <a:spLocks noChangeArrowheads="1"/>
          </p:cNvSpPr>
          <p:nvPr/>
        </p:nvSpPr>
        <p:spPr bwMode="auto">
          <a:xfrm>
            <a:off x="152400" y="5410200"/>
            <a:ext cx="2362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200" dirty="0">
                <a:latin typeface="Arial" pitchFamily="34" charset="0"/>
              </a:rPr>
              <a:t>Matthew Aiello-</a:t>
            </a:r>
            <a:r>
              <a:rPr lang="en-US" altLang="en-US" sz="1200" dirty="0" err="1">
                <a:latin typeface="Arial" pitchFamily="34" charset="0"/>
              </a:rPr>
              <a:t>Lammens</a:t>
            </a:r>
            <a:endParaRPr lang="en-US" altLang="en-US" sz="1200" dirty="0">
              <a:latin typeface="Arial" pitchFamily="34" charset="0"/>
            </a:endParaRPr>
          </a:p>
        </p:txBody>
      </p:sp>
      <p:sp>
        <p:nvSpPr>
          <p:cNvPr id="18452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Recent-</a:t>
            </a:r>
            <a:r>
              <a:rPr lang="en-US" altLang="en-US" sz="2800" dirty="0" err="1">
                <a:solidFill>
                  <a:srgbClr val="006600"/>
                </a:solidFill>
                <a:latin typeface="Arial" pitchFamily="34" charset="0"/>
              </a:rPr>
              <a:t>ish</a:t>
            </a: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 R packages: </a:t>
            </a:r>
            <a:r>
              <a:rPr lang="en-US" altLang="en-US" sz="2800" dirty="0" err="1">
                <a:solidFill>
                  <a:srgbClr val="006600"/>
                </a:solidFill>
                <a:latin typeface="Arial" pitchFamily="34" charset="0"/>
              </a:rPr>
              <a:t>spThin</a:t>
            </a: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 and </a:t>
            </a:r>
            <a:r>
              <a:rPr lang="en-US" altLang="en-US" sz="2800" dirty="0" err="1">
                <a:solidFill>
                  <a:srgbClr val="006600"/>
                </a:solidFill>
                <a:latin typeface="Arial" pitchFamily="34" charset="0"/>
              </a:rPr>
              <a:t>ENMeval</a:t>
            </a:r>
            <a:endParaRPr lang="en-US" altLang="en-US" sz="2800" dirty="0">
              <a:solidFill>
                <a:srgbClr val="006600"/>
              </a:solidFill>
              <a:latin typeface="Arial" pitchFamily="34" charset="0"/>
            </a:endParaRPr>
          </a:p>
        </p:txBody>
      </p:sp>
      <p:sp>
        <p:nvSpPr>
          <p:cNvPr id="4" name="AutoShape 2" descr="https://mail.sci.ccny.cuny.edu/Session/59759-eHe3Jg9MZLEPeLqPw39d/MessagePart/INBOX/96128-02-B/IMG_370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143000"/>
            <a:ext cx="4016829" cy="226300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6" y="1173204"/>
            <a:ext cx="3971924" cy="223770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13" descr="Anderson_Robert_original"/>
          <p:cNvPicPr>
            <a:picLocks noChangeAspect="1" noChangeArrowheads="1"/>
          </p:cNvPicPr>
          <p:nvPr/>
        </p:nvPicPr>
        <p:blipFill rotWithShape="1">
          <a:blip r:embed="rId11" cstate="print"/>
          <a:srcRect l="43458" t="38823" r="15480"/>
          <a:stretch/>
        </p:blipFill>
        <p:spPr bwMode="auto">
          <a:xfrm>
            <a:off x="2590800" y="3733800"/>
            <a:ext cx="945060" cy="105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32" name="Picture 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5" t="6037" r="35185" b="50000"/>
          <a:stretch/>
        </p:blipFill>
        <p:spPr bwMode="auto">
          <a:xfrm>
            <a:off x="2590800" y="4991804"/>
            <a:ext cx="914400" cy="102799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eu.jpg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1" t="8378" r="30342" b="12971"/>
          <a:stretch/>
        </p:blipFill>
        <p:spPr>
          <a:xfrm>
            <a:off x="5715000" y="4953000"/>
            <a:ext cx="962439" cy="10668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570209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AutoShape 16" descr="data:image/jpeg;base64,/9j/4AAQSkZJRgABAQAAAQABAAD/2wCEAAkGBxITEhQUExQWFBMXGRoWFxgWGBgcGBwdHBkYGhoaHR4bHiggGBolHSAXJDIhJSkrLi4uHB8zODMsNygtLisBCgoKDg0OGxAQGywkICQsLDQsLDQsLC8sLCwsNC0sLywsLCwsLCwsLCwsLywsLCwtLCwsLCwsLCwsLywsLCwsLP/AABEIAMwA9wMBEQACEQEDEQH/xAAcAAEAAwEBAQEBAAAAAAAAAAAABQYHBAMCAQj/xABJEAACAQMBBQQGBAoIBgMBAAABAgMABBEhBQYHEjETQVFxFCIyYYGRI4KhsjM0QlJyc5Kxs8IINVNidMHR0hUXJEOTohaU4SX/xAAaAQEAAgMBAAAAAAAAAAAAAAAAAQMCBAUG/8QAPBEAAgECBAEJBQYGAgMAAAAAAAECAxEEBSExQRITMlFhcbHB0SJygZGhFDM0QuHwBhUjUmKCJPFDktL/2gAMAwEAAhEDEQA/ANxoBQCgFAKAUAoBQCgFAfhONT0oCp7b4h2NvlQ5ncfkxYI+Lez9prB1Ejp4fKMRV1a5K7fTcpW0uKt0+RDHHEPFsu3+QHyNVuq+B16WRUY/eSb+i8yt3m91/L7d1L9RuT+GBWDlJ8ToQy/DQ6NNfHXxuRk15K/tySN+k7H95rE2I04R6MUvgi67mR82ytqD+6T8oyf8qsj0GcjHu2NofviTnpzImw7jmPKeWB9dDzoEGR0OCGNZX6LNPmlKWKpW62vg7ndDc3Ql2naxyv2y4uLYsQ5wwB5AHyOTmwuO7mqddUUuFFwoVpRXJfsy4bcdLa21Py837kjtLW8WJZYpPUlAJVkkHXBwRgkN1A7tdac5omIZXGdepQcrNartX7sSewt/bK5IXn7KQ/kS4XPk3sn55rJVEzXxGVYijra661r+paKzOcKAUAoBQCgFAKAUAoBQCgFAKAUAoBQCgFAKAUBk3GW+lE0UIdhEY+YoDhSedhkgddAOtUVXrY9PkVKDpym1rff4GcVUd8UAoBQGj8NoufZ+0V/OVh84mq2HRZ5/NZcnFUZdVvE85sybuxOPagkDD3ESsg+x6PoGUbQzWUeEl5X8ie23eCO92bfL+DuE7CQ+5wGTPxbP1ayk7SUjSw9Nzw9fDveLuvhv++08LbZqi5v9lyaRXA9Jg/uk9ceTDQf3DUJauJnOs3RpYyO8fZl++1eJlN1btG7xuMOjFGHgQcH7apPTQmpxUo7PVGr8Gr2V4p0d2ZYygQMc8oIbIGeg0GnSr6TPM57ShGcJRVm737TRatOCKAUAoBQCgFAKAUAoBQCgFAKAUAoBQCgFAKAx7jP+Nw/qf52qirueqyH7iXveRQKqO4KAUAoDUuEEfNbXi+LAfNCKup7M83njtWpvs8zy3Ej7fYt5D1I7UKPeY1df/aohrBoyzF81mNOfd4teB8lPSt3gRq9vqPd2bEfwzTemTfmM1twl5/qdW8t60lpYbVj1khK9pjvDerIvlzgr5MamT0UivCU1CvVwUtpXt8NU/lr8CG4qbMXnivYtYrhVyR05uXKn6yfdPjWNRfmRtZPXfJlh57w8OPyfiS/BP2bv9KP9z1lS4mrn/Sp9z8jTauPPCgFAKAUAoBQCgFAKAUAoBQCgFAKAUAoBQCgMe4z/AI3D+p/naqKu56rIfuJe95FAqo7goBQCgNX4Kj6G5/TX7tX0tjzGf/eQ7n4nzwdYD02E9FdTjz7RT90VFLiic8V+aqda9H5n7wrQYv7J9QrkEHvB5om+6PnSlxQzhu9LER4r9V4nzw6iElte7NmOsbOvwbKkjydSfiKU9nFk5pLkVaWLhxSfy18GfG6EJu9n3OzZtJoGKrnu9YlT9WQMPLApHVOLJx0vs+Khi4dGX7fzX1PTgxGyi8VhhldFYHqCA4I+BqaXExz5qTptbNPyNLq08+KAUAoBQCgFAKAUAoBQCgFAKAUAoBQCgFAKAx7jP+Nw/qf52qirueqyH7iXveRQAKqO2WfZG495JLEJIHWJmXnbK45Mgscg/m5xWag7nOr5nh4Qk4zTkk7LXckN8dyrr0yZreBnic86leXA5hlhqRj1ub7KmUHfQowOZUeYiqs7SWny2+hS5oijFWGGU4IyDqOuo0qs68ZKSTWzNU4Kfgrn9Yv3avpbHms/+8h3PxObhpJybTv4vHtD+xMR/NWNPpNFmbLlYOlPu+sf0PTY7+j7wTx9FmDY8CWVZc/MOKlaTMa653K4S/t9WvQ+rp/Q9vq3SO6UA+GX9X59oqn61OjMQX2jLGuMH4a+D+g28/8Aw/bMVx0huRyyeGfVVvkeyb50fszuMMvteXypfmht4rzXyLxs7ZCw3FzKuAJ+zYj+8oYMfIjlPnmrErNs49XEOpShB/lv8nb9SUrI1hQCgFAKAUAoBQCgFAKAUAoBQCgFAKAUAoBQGPcZvxuH9T/O1UVdz1WQ/cS97yKBVR3DSuFW1mihuHnm5bSLlChzoHOSQvf0x6o6lulW03bfY89nNBVKkI043m77dXb69h3cQN4PSLBZbOY9kXCTBdHAYHCt3qM6Ed+e8VM5XjdFOWYTmsU4V462vHq06uD8jJ6pPTmr8FPwVz+sX7tX0tjzGf8A3kO5+JH7sydnt+dfz2nUfH6T+WsY9Mvxa5eVwfVyfQ9OIj+j7VtLnoMIWPuRyH/9GpU0kmRla57BVKXf9Vp9Ud/GWyPZQXC6NE/Lkd3Nqp+DKPnWVVcSjIqi5c6UtmvD9GdW+sAv9krcIMsqrOB8MSL8AW+Kik/ajcrwEnhMc6T2bcfR+BMcPts+lWUbE5kT6KTxyuMH4ryn41lB3RqZnhuYxEktnqvj6PQslZmgKAUAoBQCgFAKAUAoBQCgFAKAUAoBQCgFAKAybjVBia2f85HX9llP81UVd0emyCXsTj2rz9DOKqPQH0ZG5QuTygkhc6ZOATjxwBr7qGPJV78QkrAMASAwwwB0IznB8dcGgcU7N8D5oZGr8FPwVz+sX7tX0tjzGf8A3kO5+JDzP2e8WemZlH7cIX97Vh/5DbiuXlX+vgyX412mYreTwdoz9Zc/y1lVWhq5BUtOcexP5f8AZO3qenbHz1d4FcfpqA2P2hisn7UDSpv7Lj+xSt8H+hFcH9oCW0lt217NjgH8yTJx+1z/ADFRSeljazyi4V41VxX1X6WO/hvsVrU3sZzgT8q571CKyn9lhU01a5RmuJVfmpf46993f6oudWHJFAKAUAoBQCgFAKAUAoBQCgFAKAUAoBQCgFAUni3s0y2XaAawuH+qfVb94Pwquqro6+S1uRiOS/zK3x3Rita568UAoBQGr8FPwVz+sX7tX0tjzGf/AHkO5+JAb8N2e2lfoA9u/wAin+lYT0mb2Xrl5e49kl4l64qWvPs6Q98bI4+DBT9hNWVF7JxsnnycXFdd19Dn4R3nPYch6xSOnwPrj7x+VKT0M87p8nE8rrSfl5FU3Rf0HbMludEdniHkfXiPnjlH1qwjpOx08avtOXxq8Uk/J/vsNgAq88qftAKAUAoBQCgFAKAUAoBQCgFAKAUAoBQCgFAKA8rq3WRGjcZR1KsPEEYI+VGZQm4SUo7o/nPb2yXtbiSB+qHQ/nKdVb4j7c1qNWdj3uGrxr0lUjx+j4o4KgvFAKA1fgp+Cuf1i/dq+lseYz/7yHc/ErvF9eW/BHfCh+TP/oKwq9I38j1w1v8AJ+Rqu3IfSLGZRqZIG5fMoSPtxVz1ieaw8uaxEW+El4mecFb7EtxF+ciyAfokqfvLVVJndz+l7EJ9Ta+f/RMbybqtNte2lUERlRJIw7jCw7/E5jHwPhWUo3mauFxyp4GcHvey/wBvTU0GrThigFAKAUAoBQCgFAKAUAoBQCgFAKAUAoBQCgFAKAp3EfdT0yISRD/qIh6v99epTz7x78+NV1IX1OrleP8As8+TPov6Pr9f0MRYEEgggjQg9Qe8HwNa57BO+x+UJFAavwU/BXP6xfu1fS2PMZ/95DufiRHGiP8A6qE+MOPk7f61jV3NvIX/AEZL/LyNK3Um57K2bxhjz+yAatjsjz2MjycRNf5PxMj3Ib0ba6x64EktufIcwH2qtUQ0lY9RmH9bAufZGXh6m5VsnjhQCgFAKAUAoBQCgFAKAUAoBQCgFAKAUAoBQCgFAKAUBQt/twxc5ntgFuOrL0WT/JX9/Q9/jVU6d9UdrLc05n+nV6PB9X6GQXEDIzI6lHU4ZWGCD7xVB6qMozipRd0zzoZGr8FPwVz+sX7tX0tjzGf/AHkO5+JxcbE+ktT4rKPkY/8AWoq8C7IH7NRdq8y3cNJubZtv/dDL+y7Cs6fROXm0eTi5/B/NI7tmbtQQ3E1yBzTStnJ/JBAyF8MnUnvqVBJ3KauMqVKUaT6Mfr3k1WRqCgFAKAUAoBQCgFAKAUAoBQCgFAKAUAoBQCgFAKAUAoBQELvHuvbXi4mT1x7Mi6OPj3j3HIrGUVI28Lja2GfsPTq4fvuMx23wxu4iTAVuE7gMLJ8QTg/A/CqXSa2PRYfOqFTSp7L+a9fp8Sz8IbGWGO5WWN42510dSp9n39RWdLic7O6sKk4ODTVnsTe+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/fQHjbbSgkYpHLG7gZKq6swHTJAOQKA6qAUBkVhB/x3aN0LlmNhaNyRwKxVXbmZQzYOTnlY+OCoGNciS2XvC/ZMicvoiJ4NGWVh78g6/HNCLmY712V7Z32z7a4uHuLZLiOS2eQgnHaxhgx6l00GucBtMA4Ak3u4mCIzscKoLE+4DJoQVvhtt2a92fDcT8vaOXB5AQvquyjQk9wFAWigFAKAUAoBQCgFAKAUBA717oWm0BGLpC4jLFMOy45sZ9kjPQUBgFrutbHbQsSpMHpDx93NyqGYDIHXTGaEmuycG9jkECB1PiJZMj5kj5ihFzOtq3l3sDaHZRTyS24CyCNySrxksCpXorgqw5lx0B6HFCT+gbeYOiuuqsAw8iMihB6UAoBQCgFAKAUBFbf3ctb1VW6hWZVJKhidCRgkYIoDIuBUQTaN2o6LGyjyEqgUJZuVCBQH862u2rnYW0rlTGHR2OUYlQ8fOzRujYOCAeuCPaB1Ggk0fZPGHZ0uBL2tu3T6ROZf2o+bT3nFCLEpvBs222vDC1vcRsYZkmWRMPgqdVIB0yO494HhQFX4w7y3qwzW8dq8VsxEclyxBDqwGUQDoG9kk92RjXNCTn4b7x3dvs+GOPZs9wgMhEqOgVsyMdAddDkfCgNOfa6R2oubgejqI1kkVzqhIBKHHVgTjTqelCCnbP37vr3mfZ+zu0t1JUSzzLFzEdeVcHp45PgcEEUB27v8QFkufQ7yBrK8/JRmDRv4cjgDJI6aYPQEmgPnfTfi5sC7f8AD3kgUqBP2yKh5gMaBWZfWPLqOtAccHFFWtoHS1kmu5g7C2gJcqquyBnfl9VTjry9/TvoDgteLpjnEV/YyWYOPWLE8oP5TKyKeT+8M9+mlAWjfHe9rEB/RJp4eUM0sRXkXJIw2Tkdxz01oCP3S4hm/kCw2U4jDcrylo+RDjOuuT3dPGgOrfLfdtnsS9lPJCOX6ZCnJltOU5OQc6fEUBIbnbyNfRGU20tumhQy4+kBz6y4/J6a9+aAsFAfz3bOF3nyxAAu5MknAHqP30J4G6z7btUUs9xCqjUlpEA+00IMR3xhk25tPFkrNAiLD25UiIYZmeTJ6j1sAdW5dNDmhJqu8G17ixjRbexku40jGWWRF5QoxgggsTgZ0BoQQW7/ABUjntpriWAxlJEiiijftXldwSqJ6q+scfIE91Ac+x+KjtfLZ3dp6OzOIgVlEhV2xyK4CgakgZB0J6dcATu9e/0VrMtrDE93ePgCGMgYyMjnY55dNehwNTga0BH7Q302laJ215swC3HttBOsjID3lcDI9+QPfQFx2HtiC7hWeBw8bdD0II6qQdVYHqDQFb3k3/SG4FnawveXh/7aMFRdM4dznBxr0OB1xpQHDf777QswJL/Z3JbkgNJBOshTJwOZSB88j7aAuuyNpxXMKTQOHicZVh8iCDqCDkEHUGgMc4I/1ne/oP8AxhQllx3k4jvYkekbPnRGZlR+0hIfHeAGJGRrqBQgmt1t5Jrs5exntoyvMrzFBk5GF5c8wJBJyRjSgPOzNhtq0WV4e0iJYASqBIhUlTgqSUOnUHoRQFS2vwStmyba4khPcsgEqD7rfNjQm5QNr7A2jsOeOcMurYSSMnkfGpjkBAIyM+qc95ByMgDSOLN+txsRJ19mVreQeTYOPtoETfCH+qbXyk/iyUIKh/SE2mypa24JCuZJn9/JyqoPiMsx8wKEo0fc2yENhaRj8mGPPvJUFj5liT8aEGY/0grflkspl9WTEi8w6jlMbofMEsR50JRYOId+bjd7tj1lS2c+bPET9tAOBWzkTZ5mAHaTSPzN34Riir5DBP1jQMjf6QsS+j2jYHN2zLnvwY2JHkSq/IUCL1uxCs+y7ZJRzrJaxq4PeGiAbPmCaEGV8Mrp9m7Xm2fKTySExgnvdctC/h66EjzKjuoSXHiSfTLmz2UvSVvSLnHdDGeh105myAfECgNBRQAABgDQAdKEH7QH86yWMc+8bwzKHie6kDqehHK5xp7wKE8DWpeF+yGGPQ0X3q0in5hs0IM93ytbvYUsL2VzKbWTIWKU86Ky4JQg6FSDoRhtDr30JNR2Bt5b7Z4uVHLzxvzLnPKy8yuue8BgcHvGDQgyXgBs/tbh5G1S3RWVe4SSgoH8wiOPrGhJp97uNYC6baDRsZlPbY5jyc6jR+XpzDAPhkZxmhBm/Awm42hc3UvrS9mXJ/vSuCxHyIHgNKEs2zaFsssUkbDKujIR4ggg0IMM4Lbbe39PjJyq27XIHdzReqT5sCv7IoSzu4ARGS5vZ5DzShIwWPUmV5Gc/EoKBmt7y2SzWlxE3R4nX5qcHzB1oQZX/R52mxF1ASeQCOZR4Fsq3lnCUJZXOH28cdjeXsrqzsyukUaAlpHMwwo008/Dx6UBZ+Ge0Itp38txetz3ketvCfwUcemWjB6uG6k6+yfIDYqEGEcGt8I7WWSzuHCRytzRuxwok0UqT+SGAXB6ZGO+hLN3oQZlx12jH6JHaj17iaVCiLq+ATrj3nCDx5vcaEo8uJWzWt934YTqYRbI3mvKp+2gRM8J72NNjQuzqqRiXtCTouJHJz4aYNCDO9+YLm92Va7RkDMVknByACsMkmImIA6DkQZ8Hz76Emu7g7UW52fayKQT2SI+O50AVwfJgfsoQZtx2nM91ZWcI55sMeUdeaUoqA+HssfcNelCUWbibYiDYLQg5Ea28efHlkjGfjihB08FP6ph/Tm/ivQlkH/SE/FbX9ef4UlCEXrcY/8A86y/w0P8NaAzfjtsVke32hF6rArG7DqGU88L/Ahhn9GhKLDwtSS6e52rOvK9wRFEvcsUeAcZ7i4P7OaEGh0AoD+e7KRf/k+cjHpkgznTVXUfbp50J4H9CUIMQ47bwwTNBbROJGjZnkKHIUkcqpkdWOW06jTxoSi98PtjyWmyFjmHLIUlkZT1XnLMFPgQpGffmhBS/wCjj7N744t/PpN/+0JZss0YZSp6MCD5EYoQYdwhQ2G1p7Kf1XKGNSdOYowZSP0k5mHuoSzZtubRS3t5pnOFjRmPwGg8ycAe80IMd4IbuNMl5PIMJLEbVT+cW1lI8QMIM+OR3GhLPrgg5tb+8s5/UmZVGD3tCXyB45Vyw8VBNAzVd8dqLbWVzMxA5Y25c97EEIvmWIHxoQZ3/R+2IyRT3TAhZOWKPPeE5uZh7uY481NCWRHBWBG2pdMyqxVJGQkAkEygEjw0OM+/30DPbinu1Js+6Tadl6ilwz46JKfysfmSagjxJ/O0A0/cremLaFssqEBxpLHnVG7x5HqD3ihBxWPDzZ8dq1q0Xaxu5kZpMc/MdMhlAK4GgxjTzNARycMhGOWDaO0YIugjSf1QPBcj1aAkt3OH9laS9uA89x/bXDmSTOMZGdAcaZxnGmaAnttbKiuoJIJl5o5Bhh0PUEEHuIIBB8QKAoVpwXsFbLS3EiZyY2dApx0zyIGOPOgNEW0jEYiCL2QXkCYHJy4xy46cuNMUBTf+WdvG7NaXN3ZB9WS3lwh+qwOP8u7FASe7O49pZO0yB5bhvanncvKc9dT0z34GT30B4bxcPrO9lMs5mLHGiysEGBgYXoDQDd3h7Z2Uomg7YMM6NKxQ5GDlehOKA5dqcL7C4leWXt2d2Zz9M2AWOSFH5I9w91ActhFsjY1ysXbyJLKoUI7yOoBbQkYKx5YdTjvoD14t3fPbx2EYD3N7IkcakZ5VVgzykeC46/HuoC4bJ2elvBFBGMJGiovkBjJ9560B10BBb07p29+IxP2mIyxXs3Ke1jOcdegoCt/8nNlYxyzY/WtQm59twh2YRhhOw8DO+KC5M7A3C2dZsHgt1Dr7LuWdh+iXJ5fhihB7b07pW9/yduZcIGAEcjIDzYzzAe107/fQEDFwj2apyvpCnxWdwfsoC9RRhVCjoABr100oCB3p3NtL/lMyESp7EsbFJFwcjDDrg6gHODqKAh34Zwycoury+u41wRHNPlNOhPKASffnNAXOztI4kWOJFSNByqqgBQB3ACgIHefcm0vWWSRWjnXHLNCxSUY6ajrjuyDjuxQEU3DOCRlN3dXl4qHKxzzZTPjhQMn30BObe3UtrqKOFw8cUfsrC5jAGOXHq/k47qArsfCHZqnK9up8VmYH5igJTeDh/Z3jq85mJVFQASsFwucHHTm1OtARkXCLZqnmXt1bplZnB8sjWgL9QCgPNplGhYA+YoTyX1H56Qn5y/MUuTyX1HoDnpQxPgzqOrL8xQnkvqCzKdAwJ8xQcl9R6UIFAKA+WcDAJAJ6ZPXy8aEpNme7/cMzfXK3UU4hlAVWDpzqeQ5VhqMHuIOQcD35EE1uxud6PM91cztd3rryGZ1ChV/MjQaIPL7MnIFqoBQCgFAKAUAoBQCgPlnAwCQCenvoTZn1QgUAoBQCgFAKAUAoBQFL333Qs3hurkxfTiN5OcO/tImnq83LjQDGKqqQjZysdbL8wxEalOipezdK1ls312uUnhfu1bXb3HpEfOIxHyjmZRli+T6pBPsiq6cFJu52M3xtbDxhzTte/U9rdfebJZ2qRRpHGOVEUKoyTgAYAydTp41sJWPKVJyqSc5bvcpW/W5Vm0F1crGVnCvMXDOckDmOVJK4PuFVzpxs2dfLsyxCqwpN3jdK1l3b7n7uBubaJBbXRQtcFRKHLMMFhnAUHlwAcailOEbJkZlmNeVSdG/s3tay4du5eqtOMKAUBn+/W5NzeXUc0UqqoVV9YsChDE8y4Gp1z1GoqmdNydzuZdmVHD0XCcW3f59j/bL+owB31ccNn7QCgFAKAUAoBQCgFAKAz/fncm5vLuOaKVVUKq+sWDRkEnmTA1Pf1GoqmdNydzuZdmVHD0HCcW3r1a9j/bL+KuOGVzcvbT3XpZZgyx3Dxx4AHqADHTr51hCTdzoY/DRoc2lu4pvvLJWZzxQCgFAKAUAoBQERvf8AiN3/AIeb+G1YVOg+42sD+Jp+9HxRQ+CXtXnlD++aq6O7+Hmdr+INqf8At5Gp1eebIffH8Qu/1En3DUS2Zt4H8TT95eJB7P2ldw7Pszb2vpC+joXPaqnLhF0wdWzr08Kri2oqy4G5Vo0KmKqc7U5PtO2jd9focOxOJYlSVpIcMCiwxREvJIzByQBgaDlGvv8AHAJVLl2IyVwlFRlprdvRJK3qee0N/b+3w8+zjHESBkuc+RblwD7iBR1JLdE0sqw1X2ada77v1LpszbC3NsLiAFwykqhIU8wyOQ9ynIxnp39KzUrq6OTWw8qNbmqmlnv2dZS9q8QLy3lSKayWJn5SMzB9C3LnKDB1zpmsHUa0sdajlNCrBzp1bpX4W7eJNb4b13Fkeb0MywaDte1AHMe4gKSPM6a1lKbjwNTA4GliVbnLS6rcPmj63O3pnvfWNp2UGGxL2obLAgcvLyg+OvupGbfAjHYGlhtFUvLqtbTrvdnHvVvrcWUhD2RaItyxydsAH0z0CEqeuh8KiU2uBbg8tpYmN1V14q231R2vveYbQ3F5A1sxblji5gzvoCCNBy9+QcYx5VPLsrsqWX85X5qhPlLi7WS/fZuc1ttna0sYmjs4FQjmWOSVu1I6juCgn34qOVN6pGcsPgacublUk31paevyOvdnfFLtZFEZjuogS0DEZJGmjeHNocgYJ17szGd9OJXi8vlh3Ft3g/zfvs17SB2xv9e2zok9isRf2czB8jIB9gY0z41g6klujdoZVh60XKnVvbf2beJ2bz78Sw9o1tAskULiOSaRsIXzgxoBq5Hee7B+Mup1FOEyyFTkqrKzkrpLe3W+o6LPf6JrH0po2Dh+x7JTktIQCFU41BBBzjTXripVT2bmFTKpxxPMp6WvfqXWz0O09rhe0NnAVxnslmPa+WccpPlS8+ox5nAt8lVJd/J09T53b3ye8a6EduQYUBRHYK7OQ+UbOiesuP3+FIz5TZOKy6OHVNzn0nq1slpquvRkVtHf68gnjhnsliZyuMyh9GblyOUYPf31DqNO1jZp5VQq05VKdW6V+FtlfiSe/wDte+hjkFvB9H2fM9xzr6nXmAQ65Awc69emlTOTWxr5bh8NUmnVnrfSNt/iVPhttK8ht5Bb2RuUMpy3bImG5E9XDAk6YOffWFNtJ2R1M1o0KlWLq1eS7bWb4vUuG1d5r2C3SZrAnR2mXtl+iCtgE4U8wK+tkDTvrNzklexyaOCw9Wq6aq9Vnyd7/HTq7Tj3Y34uL18R2X0YZVkft19QHvwVBbTJwKRm3si7F5ZSw0byq620XJ3+rJHe7ea4s8utmZoAoLS9qFAJJGCvKT4a9NamUmuBr4HBUsT7LqcmXVa/1ujo3Q27PdoZJLY28ZCmNi/Nzg5yQOUEAYGpGudKmMm+BhjsLTw8uRGfKfHS1vq/0LBWRoigFAKAiN7/AMRu/wDDzfw2rCp0H3G1gfxNP3o+KKHwS9q88of3zVXR3fw8ztfxBtT/ANvI1OrzzZD74/iF3+ok+4axlszbwP4mn7y8Tw3X/q23/wAOn8MVEOgu4yxn4ufvPxM/4K2atPNIRlo40Vfdzlske/C4+JqqjudzP6jVOMFs27/D/s0HftAdn3QIz9Ex+I1B+BANWz6LOHlzaxVO3WiC4OH/AKJ/dM33UqKWxuZ7+IXurzK/xb/H7X9BP4prCrub2S/hane/A07bOzluIJYX9mRSufA9x8wcH4Vc1dWPO0Kzo1I1I8GZxwn2i0M89jLo2WZR4OmjgeYAI/RJqqm7Ox385oxq0o4mH7T29CwbVX0vasMPWKzXt5PDtGx2an3jRvnWT9qduo0aP/HwUqnGo7LuW/oVDild8+0oo3yY41jBUDPtNl8DvJHKMe4VXU6R1cnp8nCSlHd317loXn/51b/2N3/9d6s51dvyON/LKv8AdD/2RRLC4kbbS3EUMyRSSgetGy6OoRi2mAM5PyqtP27nZqRgsvdKcotpda4O6t4HZxrciW1I6hJCPgyVNZ2sVZArwqLtXmX223bhNlHaSrzoFXm1IJb2mfI1DFsnPvq3krk2ZxZYyosQ60HZ307urusVvfXdbsrKIWMZBgmE/KMsxOCC2uSzA8ungPdWE42jodDAY7nMRJ4h9KNupd3Z6kds7i30E9vqNCYmH3W6eWahVesvq5Bxpz+a816Fj3Nu7Kee5ubZz2koTtYmHKVK5HNjvznUgkZrKFm20aGOp4ilThSqrSN7PrvwKtxT/rGz8k/jVhU6SOlk/wCEq/HwL3vx/V93+qf91Wz6LOLl/wCKp+8iu8GPxKb/ABDfwoaro7Pv8kb+ffiI+6vFl8kQEEEZBGCD3g9auOKm07oyLddzs3az2zEiKQ9mM+DetC3vOvL9Y1rx9mVj1GMX23Aqquktf/r1LZv4xuJbbZ6n8M3aTY7okOT5ZI0961ZPW0TmZcuZhPFP8qtH3n6FxRAAABgAYAHcKsOU3d3Z9UIFAKAUBzbTtBNDLEekiMh+spH+dQ1dWLKVR06kZrg0/kY9w82sLC8lhuvow47Ni3RXUnlJ8FOTr01B6a1RB8l6nqs0oPF4eNSjrbVdqfn2G0RSBgCpDA9CDkVsHkmmnZlR4gbbTsWs4iJLq4+iWNTkgNoWbHsjGev7garqPSyOpluGlzirz0hDVvu4IsENssFqsWfVjiCZPgqY/wAqztZWNCU3VrOfW7/NmccEWHNdDOvLF++SqKO7PQfxAtId8vIvW/TgbPuskD6Jh8xpVs+izi5em8VT70V/g2w9DkGRntm0+olY0tjez1f8he6vFlf4tOPT7bUaImden0rdfCsau5vZKn9lqd78DXAc9KvPLmT8S7RrS+gvohjmIJ8OdOoPuZNPgaoqKzuemympHEYaWHnw8H6Mt/D20bsHupB9LduZj7lP4NfILqPOrKa0v1nLzOa5xUY7QVvjxfzKjxWsXhvIL1RlPUB9zxtzAE93MMY/RNV1FZ3Opk1SNShPDvfX5NW+nmabsraUVxEssTBkYZ07vcfAjvFXJ3PPVqM6M3Cas0RM28oa8jtbcCY6tcMD6sSgaajq5ONP3dRjy/asjZjg2qDrVXyf7V1v07SicbWHaW+v/bk/etU19vgdr+H17E+9eZrasD0OfKtk8w1YpvELbz2b2ciluTtW7VR+UuBke8gZI99VzdrHVyzCxxEakXvbR9TJyXZlleIsjRQzKwyH5VJx+l1FZWUjTVbEYaTgpOLXC/kUrYux4rfbnZ2ueyWFmkXJITm05MnXr2ZwfGq1FKeh16+InWy3lVt3LTttx8UcPFSRf+I2mo0VCden0udfCoqbl2Tp/ZKnx8C/b667Pu8a/Qv92rZ9FnEwGmKp3/uRV+Dd0gtJ1LKGExcgkDCmOMA+WVb5VXR2Z0s9hJ14tL8tvq/UsO5+0nuDdS8xaEzlIPDlRVBK+4tmsoNu7NDHUY0VTha0uTeXe+v4FZ4x7GzHHdpo0ZEbkdeUn1D8G0+tWNWPE6GRYi0pUZbPVd/H5rwJDhysly020JwOeQLDHjoEQAMR4BnB+INTT19plOacmio4WnstX3vb5IvNWnGFAKAUAoBQENt3de0u8GeIFxoHUlXx4ZXUj3HIrGUU9zbw+Or4fSnLTq3RXl4V2QOklyB+aJEx9zP21jzSN555iHvGPyfqT+wd1LSzOYIgHOhdiWf5noPcMVlGCWxpYnHV8RpUlp1bI9dvbuW15yekRl+Tm5fXdcc2M+yRnoOtJRUtzHDYyth7807X30T27yKXh1s0EHsDkaj6Wb/fWPNRNh5vi2rcr6L0O/be6VnduJJ4y7hQoPPIugJPRWA6k1lKCluU4fH18PHk05WXcvNHLa7g7PjcOkJDDOD2kp6gg9W8CaxVOKLZ5ripx5Mpady9DxHDjZn9gf8Ayzf76c1Ey/nGM/v+i9CZ2FsG3tFZLdORWPMRzM2uMflE91ZRio7GpiMVVxDUqju12LyG8Ww4ryEwzc3KSGBUgMCD1BIIGmR06E0lG6sxhcVPDVOchuSEUYVQqjCgAADoANAKyKG23dnneWkcqNHIgdGGCrDINQ1cyp1JU5KUXZoqD8MLHmJUzop6osnqn3HILfbWHNROos7xNrPkvtt+19Cy7H2Hb2sZjgjCKfaxklveWOprJRS2OfXxNWvLl1HdkIOHGzP7A/8Alm/31jzUTc/nGM/v+i9CT2FuvaWjM1vGULABvXdsgaj2mOKyjBR2NfEY2viElVd7diXgem2tgQXTQmYFhExdV05SSPyhj1h7qOKe5jh8VUoKSp6cpWvx+BDy8P7bmJhkubYMcskEpVCfIg48hpWPNo2o5tWtacYztxkrvyJTZO7FrbxSRRx6SgiRiSXfIIOW6956Yxk1koJKxr1sbWrTU5PbbqXwIz/lxsz+wP8A5Zv99Y81E2P5xjP7/ovQl9j7vW1tG8UMfLG5JdSzMDkcp9onTGmKyjFLY1a+LrV5qc3qttl4FcbhZs8vzfTcv5nOOXyzy8+PrVjzUTf/AJ5iuTbS/XbX0+hK3+8Nhs/srdiIhgcqqpIVc4y2OgJzr1OpqXKMdDWp4TE4vlVUr9bvuzl4iXxMC2kQDz3ZESKdcLkcznwAHf3de6oqPS3WWZXS/qutPSMNX5IsWyrBIIY4U9mNQo9+B1PvJ1+NZpWVjQrVZVajqS3bOupKxQCgFAKAUAoBQCgFAKAUAoBQCgFAKAUAoBQCgFAKAUAoBQCgFAZhxk2XGOyuRntD9GdRykDJGmOupqmquJ6LIq8vapcNye3A2aroL2VnluZF5S8hB5V/NQAAKKygvzM0syrOMvs8ElBPZce19ZcasOUKAUAoD/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18452" name="Text Box 21"/>
          <p:cNvSpPr txBox="1">
            <a:spLocks noChangeArrowheads="1"/>
          </p:cNvSpPr>
          <p:nvPr/>
        </p:nvSpPr>
        <p:spPr bwMode="auto">
          <a:xfrm>
            <a:off x="685800" y="228600"/>
            <a:ext cx="7620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From R to a GUI</a:t>
            </a:r>
          </a:p>
        </p:txBody>
      </p:sp>
      <p:sp>
        <p:nvSpPr>
          <p:cNvPr id="4" name="AutoShape 2" descr="https://mail.sci.ccny.cuny.edu/Session/59759-eHe3Jg9MZLEPeLqPw39d/MessagePart/INBOX/96128-02-B/IMG_370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 descr="GBIF1.PNG"/>
          <p:cNvPicPr>
            <a:picLocks noChangeAspect="1"/>
          </p:cNvPicPr>
          <p:nvPr/>
        </p:nvPicPr>
        <p:blipFill>
          <a:blip r:embed="rId2"/>
          <a:srcRect t="35208" r="53333" b="36688"/>
          <a:stretch>
            <a:fillRect/>
          </a:stretch>
        </p:blipFill>
        <p:spPr>
          <a:xfrm>
            <a:off x="533400" y="2286000"/>
            <a:ext cx="4267200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 descr="GBIF3.PNG"/>
          <p:cNvPicPr>
            <a:picLocks noChangeAspect="1"/>
          </p:cNvPicPr>
          <p:nvPr/>
        </p:nvPicPr>
        <p:blipFill>
          <a:blip r:embed="rId3"/>
          <a:srcRect t="6667"/>
          <a:stretch>
            <a:fillRect/>
          </a:stretch>
        </p:blipFill>
        <p:spPr>
          <a:xfrm>
            <a:off x="5383369" y="1219200"/>
            <a:ext cx="3179855" cy="52679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1066800" y="4071620"/>
            <a:ext cx="3352800" cy="88138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defTabSz="685800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sz="2400" i="1" kern="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Innovative use of GBIF occurrence data</a:t>
            </a:r>
          </a:p>
        </p:txBody>
      </p:sp>
    </p:spTree>
    <p:extLst>
      <p:ext uri="{BB962C8B-B14F-4D97-AF65-F5344CB8AC3E}">
        <p14:creationId xmlns:p14="http://schemas.microsoft.com/office/powerpoint/2010/main" val="34466544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3" name="Text Box 3"/>
          <p:cNvSpPr txBox="1">
            <a:spLocks noChangeArrowheads="1"/>
          </p:cNvSpPr>
          <p:nvPr/>
        </p:nvSpPr>
        <p:spPr bwMode="auto">
          <a:xfrm>
            <a:off x="661987" y="2577405"/>
            <a:ext cx="3681413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Foreground: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Flexible, interactive, expandable GUI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05000" y="628406"/>
            <a:ext cx="6934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Combine code-based methods with GUI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41410" y="2088462"/>
            <a:ext cx="2778590" cy="233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713" r="21749"/>
          <a:stretch/>
        </p:blipFill>
        <p:spPr>
          <a:xfrm>
            <a:off x="4288882" y="5105400"/>
            <a:ext cx="4016918" cy="11818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83670" y="4845738"/>
            <a:ext cx="381213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990099"/>
                </a:solidFill>
                <a:latin typeface="Arial" pitchFamily="34" charset="0"/>
              </a:rPr>
              <a:t>Background: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R code from new packages: reproducible</a:t>
            </a:r>
          </a:p>
        </p:txBody>
      </p:sp>
      <p:pic>
        <p:nvPicPr>
          <p:cNvPr id="2050" name="Picture 2" descr="C:\Users\Robert Anderson\AppData\Local\Microsoft\Windows\INetCache\IE\Y7EIZ0VD\ideasBulb[1]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8625"/>
            <a:ext cx="1251603" cy="12477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85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s://mail.sci.ccny.cuny.edu/Session/59778-hFFp1V6whoLKlIrb5ZKf/MessagePart/INBOX/96086-02-B/ua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washington university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washington university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457200" y="4876800"/>
            <a:ext cx="8153400" cy="17526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u="sng"/>
          </a:p>
        </p:txBody>
      </p:sp>
      <p:pic>
        <p:nvPicPr>
          <p:cNvPr id="3082" name="Picture 21" descr="The City College of New York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874" y="5078244"/>
            <a:ext cx="1436926" cy="636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5967254"/>
            <a:ext cx="1601371" cy="509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2" name="Picture 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3328" y="4962179"/>
            <a:ext cx="1532072" cy="905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3" name="Picture 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8963" y="5076412"/>
            <a:ext cx="1589237" cy="4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Conn_Logo.tiff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5122945"/>
            <a:ext cx="1371600" cy="4396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5791200"/>
            <a:ext cx="685800" cy="68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5867400"/>
            <a:ext cx="1413749" cy="590760"/>
          </a:xfrm>
          <a:prstGeom prst="rect">
            <a:avLst/>
          </a:prstGeom>
        </p:spPr>
      </p:pic>
      <p:pic>
        <p:nvPicPr>
          <p:cNvPr id="27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823" y="5113363"/>
            <a:ext cx="1069577" cy="6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5" b="31432"/>
          <a:stretch>
            <a:fillRect/>
          </a:stretch>
        </p:blipFill>
        <p:spPr bwMode="auto">
          <a:xfrm>
            <a:off x="5943600" y="5921675"/>
            <a:ext cx="1371024" cy="55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AutoShape 4" descr="Image result for jorge velasquez tibata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Image result for jorge velasquez tibata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0" descr="Image result for jorge velasquez tibata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jorge velasquez tibata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 descr="https://static.wixstatic.com/media/e41566_c2e33a671ebd453286694e22f387969f~mv2.jpg/v1/fill/w_258,h_258,al_c,q_80,usm_0.66_1.00_0.01/e41566_c2e33a671ebd453286694e22f387969f~mv2.webp"/>
          <p:cNvSpPr>
            <a:spLocks noChangeAspect="1" noChangeArrowheads="1"/>
          </p:cNvSpPr>
          <p:nvPr/>
        </p:nvSpPr>
        <p:spPr bwMode="auto">
          <a:xfrm>
            <a:off x="1527175" y="1227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2286000" y="3124200"/>
            <a:ext cx="4530198" cy="9906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24614" y="3213738"/>
            <a:ext cx="687384" cy="8248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13" descr="Anderson_Robert_original"/>
          <p:cNvPicPr>
            <a:picLocks noChangeAspect="1" noChangeArrowheads="1"/>
          </p:cNvPicPr>
          <p:nvPr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82214" y="3179555"/>
            <a:ext cx="741505" cy="82705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4" name="Picture 3" descr="bobsmall.jpg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58214" y="3179556"/>
            <a:ext cx="735143" cy="853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6214" y="3199561"/>
            <a:ext cx="770599" cy="83189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26" name="Picture 2" descr="http://jetzlab.yale.edu/sites/default/files/styles/people_thumbnail/public/pictures/picture-21-1475868396.jpg?itok=l1pZYR4y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0" b="11475"/>
          <a:stretch/>
        </p:blipFill>
        <p:spPr bwMode="auto">
          <a:xfrm>
            <a:off x="5220214" y="3179555"/>
            <a:ext cx="736073" cy="8487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cture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1" t="10344" r="38679" b="24471"/>
          <a:stretch/>
        </p:blipFill>
        <p:spPr bwMode="auto">
          <a:xfrm>
            <a:off x="3010414" y="3203241"/>
            <a:ext cx="680688" cy="83372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95" y="742660"/>
            <a:ext cx="6935168" cy="20767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92116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307975" y="349984"/>
            <a:ext cx="85312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800" dirty="0">
                <a:solidFill>
                  <a:schemeClr val="accent2"/>
                </a:solidFill>
                <a:latin typeface="Arial" pitchFamily="34" charset="0"/>
              </a:rPr>
              <a:t>Ever-expanding </a:t>
            </a:r>
            <a:r>
              <a:rPr lang="en-US" altLang="en-US" sz="2800" i="1" dirty="0">
                <a:solidFill>
                  <a:schemeClr val="accent2"/>
                </a:solidFill>
                <a:latin typeface="Arial" pitchFamily="34" charset="0"/>
              </a:rPr>
              <a:t>Wallace</a:t>
            </a:r>
            <a:r>
              <a:rPr lang="en-US" altLang="en-US" sz="2800" dirty="0">
                <a:solidFill>
                  <a:schemeClr val="accent2"/>
                </a:solidFill>
                <a:latin typeface="Arial" pitchFamily="34" charset="0"/>
              </a:rPr>
              <a:t> contributors</a:t>
            </a:r>
          </a:p>
        </p:txBody>
      </p:sp>
      <p:sp>
        <p:nvSpPr>
          <p:cNvPr id="2" name="AutoShape 2" descr="https://mail.sci.ccny.cuny.edu/Session/59778-hFFp1V6whoLKlIrb5ZKf/MessagePart/INBOX/96086-02-B/uah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Image result for washington university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Image result for washington university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533400" y="4106863"/>
            <a:ext cx="8153400" cy="1752600"/>
            <a:chOff x="533400" y="4876800"/>
            <a:chExt cx="8153400" cy="1752600"/>
          </a:xfrm>
        </p:grpSpPr>
        <p:sp>
          <p:nvSpPr>
            <p:cNvPr id="3079" name="Rectangle 6"/>
            <p:cNvSpPr>
              <a:spLocks noChangeArrowheads="1"/>
            </p:cNvSpPr>
            <p:nvPr/>
          </p:nvSpPr>
          <p:spPr bwMode="auto">
            <a:xfrm>
              <a:off x="533400" y="4876800"/>
              <a:ext cx="8153400" cy="1752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/>
            </a:p>
          </p:txBody>
        </p:sp>
        <p:pic>
          <p:nvPicPr>
            <p:cNvPr id="3082" name="Picture 21" descr="The City College of New York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74" y="5078244"/>
              <a:ext cx="1436926" cy="636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7219" name="Picture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5967254"/>
              <a:ext cx="1601371" cy="5097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22" name="Picture 6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328" y="4962179"/>
              <a:ext cx="1532072" cy="905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23" name="Picture 7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8963" y="5076412"/>
              <a:ext cx="1589237" cy="486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UConn_Logo.tiff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5122945"/>
              <a:ext cx="1371600" cy="439655"/>
            </a:xfrm>
            <a:prstGeom prst="rect">
              <a:avLst/>
            </a:prstGeom>
          </p:spPr>
        </p:pic>
        <p:pic>
          <p:nvPicPr>
            <p:cNvPr id="21" name="Picture 7" descr="AMNH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77000" y="5850414"/>
              <a:ext cx="1083682" cy="6265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00" y="5791200"/>
              <a:ext cx="685800" cy="6858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5867400"/>
              <a:ext cx="1413749" cy="590760"/>
            </a:xfrm>
            <a:prstGeom prst="rect">
              <a:avLst/>
            </a:prstGeom>
          </p:spPr>
        </p:pic>
        <p:pic>
          <p:nvPicPr>
            <p:cNvPr id="27" name="Picture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1823" y="5113363"/>
              <a:ext cx="1069577" cy="6016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1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45" b="31432"/>
            <a:stretch>
              <a:fillRect/>
            </a:stretch>
          </p:blipFill>
          <p:spPr bwMode="auto">
            <a:xfrm>
              <a:off x="4953000" y="5921675"/>
              <a:ext cx="1371024" cy="555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1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" t="4768" r="68851" b="6931"/>
            <a:stretch>
              <a:fillRect/>
            </a:stretch>
          </p:blipFill>
          <p:spPr bwMode="auto">
            <a:xfrm>
              <a:off x="7620000" y="5657848"/>
              <a:ext cx="901197" cy="895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AutoShape 4" descr="Image result for jorge velasquez tibata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6" descr="Image result for jorge velasquez tibata"/>
          <p:cNvSpPr>
            <a:spLocks noChangeAspect="1" noChangeArrowheads="1"/>
          </p:cNvSpPr>
          <p:nvPr/>
        </p:nvSpPr>
        <p:spPr bwMode="auto">
          <a:xfrm>
            <a:off x="1069975" y="769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10" descr="Image result for jorge velasquez tibata"/>
          <p:cNvSpPr>
            <a:spLocks noChangeAspect="1" noChangeArrowheads="1"/>
          </p:cNvSpPr>
          <p:nvPr/>
        </p:nvSpPr>
        <p:spPr bwMode="auto">
          <a:xfrm>
            <a:off x="1222375" y="922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12" descr="Image result for jorge velasquez tibata"/>
          <p:cNvSpPr>
            <a:spLocks noChangeAspect="1" noChangeArrowheads="1"/>
          </p:cNvSpPr>
          <p:nvPr/>
        </p:nvSpPr>
        <p:spPr bwMode="auto">
          <a:xfrm>
            <a:off x="1374775" y="1074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 descr="https://static.wixstatic.com/media/e41566_c2e33a671ebd453286694e22f387969f~mv2.jpg/v1/fill/w_258,h_258,al_c,q_80,usm_0.66_1.00_0.01/e41566_c2e33a671ebd453286694e22f387969f~mv2.webp"/>
          <p:cNvSpPr>
            <a:spLocks noChangeAspect="1" noChangeArrowheads="1"/>
          </p:cNvSpPr>
          <p:nvPr/>
        </p:nvSpPr>
        <p:spPr bwMode="auto">
          <a:xfrm>
            <a:off x="1527175" y="990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Rectangle 6"/>
          <p:cNvSpPr>
            <a:spLocks noChangeArrowheads="1"/>
          </p:cNvSpPr>
          <p:nvPr/>
        </p:nvSpPr>
        <p:spPr bwMode="auto">
          <a:xfrm>
            <a:off x="194202" y="2735263"/>
            <a:ext cx="8797398" cy="9906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 u="sng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32816" y="2824801"/>
            <a:ext cx="687384" cy="8248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5" name="Picture 13" descr="Anderson_Robert_original"/>
          <p:cNvPicPr>
            <a:picLocks noChangeAspect="1" noChangeArrowheads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90416" y="2790618"/>
            <a:ext cx="741505" cy="827059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4" name="Picture 3" descr="bobsmall.jpg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6416" y="2790619"/>
            <a:ext cx="735143" cy="8537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416" y="2810624"/>
            <a:ext cx="770599" cy="83189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26" name="Picture 2" descr="http://jetzlab.yale.edu/sites/default/files/styles/people_thumbnail/public/pictures/picture-21-1475868396.jpg?itok=l1pZYR4y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50" b="11475"/>
          <a:stretch/>
        </p:blipFill>
        <p:spPr bwMode="auto">
          <a:xfrm>
            <a:off x="3128416" y="2790618"/>
            <a:ext cx="736073" cy="8487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r. Mary E. Blair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80" b="15512"/>
          <a:stretch/>
        </p:blipFill>
        <p:spPr bwMode="auto">
          <a:xfrm>
            <a:off x="4652417" y="2790618"/>
            <a:ext cx="692744" cy="83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217" y="2814975"/>
            <a:ext cx="692744" cy="8331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38" name="Picture 14" descr="Image result for jorge velasquez tibata"/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4" t="11280" r="22156" b="28341"/>
          <a:stretch/>
        </p:blipFill>
        <p:spPr bwMode="auto">
          <a:xfrm>
            <a:off x="6024017" y="2790619"/>
            <a:ext cx="741504" cy="84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icture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11" t="10344" r="38679" b="24471"/>
          <a:stretch/>
        </p:blipFill>
        <p:spPr bwMode="auto">
          <a:xfrm>
            <a:off x="918616" y="2814304"/>
            <a:ext cx="680688" cy="833721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2" t="30494" r="24690" b="47664"/>
          <a:stretch/>
        </p:blipFill>
        <p:spPr>
          <a:xfrm>
            <a:off x="6709816" y="2811463"/>
            <a:ext cx="736072" cy="836120"/>
          </a:xfrm>
          <a:prstGeom prst="rect">
            <a:avLst/>
          </a:prstGeom>
        </p:spPr>
      </p:pic>
      <p:pic>
        <p:nvPicPr>
          <p:cNvPr id="43" name="Picture 5"/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071" b="7837"/>
          <a:stretch/>
        </p:blipFill>
        <p:spPr bwMode="auto">
          <a:xfrm rot="16200000">
            <a:off x="8162177" y="2896440"/>
            <a:ext cx="824862" cy="681584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5" name="Text Box 2"/>
          <p:cNvSpPr txBox="1">
            <a:spLocks noChangeArrowheads="1"/>
          </p:cNvSpPr>
          <p:nvPr/>
        </p:nvSpPr>
        <p:spPr bwMode="auto">
          <a:xfrm>
            <a:off x="0" y="1143000"/>
            <a:ext cx="914400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Jamie M. Kass, Bruno 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Vilela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, Matthew E. Aiello-Lammens, Robert 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Muscarella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, Cory 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Merow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 &amp; Robert P. Anderson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… and Mary E. Blair, Ned Horning, Jorge Velásquez-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Tibatá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, Gonzalo E. Pinilla-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Buitrago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, Beth E. Gerstner &amp; Sarah I. 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Meenan</a:t>
            </a:r>
            <a:endParaRPr lang="en-US" altLang="en-US" sz="2000" dirty="0">
              <a:solidFill>
                <a:srgbClr val="006600"/>
              </a:solidFill>
              <a:latin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t="3898" r="37037" b="58311"/>
          <a:stretch/>
        </p:blipFill>
        <p:spPr>
          <a:xfrm>
            <a:off x="7471816" y="2799632"/>
            <a:ext cx="731980" cy="850031"/>
          </a:xfrm>
          <a:prstGeom prst="rect">
            <a:avLst/>
          </a:prstGeom>
        </p:spPr>
      </p:pic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0" y="6096000"/>
            <a:ext cx="9144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… and Olivier 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Broennimann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, Brian S. </a:t>
            </a:r>
            <a:r>
              <a:rPr lang="en-US" altLang="en-US" sz="2000" dirty="0" err="1">
                <a:solidFill>
                  <a:srgbClr val="006600"/>
                </a:solidFill>
                <a:latin typeface="Arial" pitchFamily="34" charset="0"/>
              </a:rPr>
              <a:t>Maitner</a:t>
            </a:r>
            <a:r>
              <a:rPr lang="en-US" altLang="en-US" sz="2000" dirty="0">
                <a:solidFill>
                  <a:srgbClr val="006600"/>
                </a:solidFill>
                <a:latin typeface="Arial" pitchFamily="34" charset="0"/>
              </a:rPr>
              <a:t>, Hannah L. Owens &amp; Sara Varela</a:t>
            </a:r>
          </a:p>
        </p:txBody>
      </p:sp>
    </p:spTree>
    <p:extLst>
      <p:ext uri="{BB962C8B-B14F-4D97-AF65-F5344CB8AC3E}">
        <p14:creationId xmlns:p14="http://schemas.microsoft.com/office/powerpoint/2010/main" val="153376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14400" y="2993410"/>
            <a:ext cx="76962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A full replacement for general GIS software</a:t>
            </a:r>
          </a:p>
          <a:p>
            <a:pPr>
              <a:spcBef>
                <a:spcPct val="50000"/>
              </a:spcBef>
            </a:pPr>
            <a:endParaRPr lang="en-US" dirty="0"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A software that is perfect</a:t>
            </a:r>
          </a:p>
          <a:p>
            <a:pPr>
              <a:spcBef>
                <a:spcPct val="50000"/>
              </a:spcBef>
            </a:pPr>
            <a:endParaRPr lang="en-US" dirty="0">
              <a:latin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A software that does EVERYTHING you want to study niches and distributions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rgbClr val="006600"/>
              </a:solidFill>
              <a:latin typeface="Arial" pitchFamily="34" charset="0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62025" y="850191"/>
            <a:ext cx="58197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What is </a:t>
            </a:r>
            <a:r>
              <a:rPr lang="en-US" sz="2800" i="1" dirty="0">
                <a:solidFill>
                  <a:srgbClr val="006600"/>
                </a:solidFill>
                <a:latin typeface="Arial" pitchFamily="34" charset="0"/>
              </a:rPr>
              <a:t>Wallace NOT?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04800"/>
            <a:ext cx="2604550" cy="1614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1039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es_Fig_HistOccur_1880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430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914400" y="2644676"/>
            <a:ext cx="76962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Arial" pitchFamily="34" charset="0"/>
              </a:rPr>
              <a:t>Point-and-click (GUI) application that includes most steps of a niche/distribution modeling workflow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rgbClr val="006600"/>
              </a:solidFill>
              <a:latin typeface="Arial" pitchFamily="34" charset="0"/>
            </a:endParaRP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Harnesses R packages and gives credit to their authors</a:t>
            </a:r>
          </a:p>
          <a:p>
            <a:pPr marL="800100" lvl="1" indent="-34290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Currently expanding …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962025" y="850191"/>
            <a:ext cx="58197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What is </a:t>
            </a:r>
            <a:r>
              <a:rPr 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  <a:r>
              <a:rPr lang="en-US" sz="2800" dirty="0">
                <a:solidFill>
                  <a:srgbClr val="006600"/>
                </a:solidFill>
                <a:latin typeface="Arial" pitchFamily="34" charset="0"/>
              </a:rPr>
              <a:t>?</a:t>
            </a:r>
            <a:endParaRPr lang="en-US" sz="2800" dirty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04800"/>
            <a:ext cx="2604550" cy="1614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94595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AutoShape 16" descr="data:image/jpeg;base64,/9j/4AAQSkZJRgABAQAAAQABAAD/2wCEAAkGBxITEhQUExQWFBMXGRoWFxgWGBgcGBwdHBkYGhoaHR4bHiggGBolHSAXJDIhJSkrLi4uHB8zODMsNygtLisBCgoKDg0OGxAQGywkICQsLDQsLDQsLC8sLCwsNC0sLywsLCwsLCwsLCwsLywsLCwtLCwsLCwsLCwsLywsLCwsLP/AABEIAMwA9wMBEQACEQEDEQH/xAAcAAEAAwEBAQEBAAAAAAAAAAAABQYHBAMCAQj/xABJEAACAQMBBQQGBAoIBgMBAAABAgMABBEhBQYHEjETQVFxFCIyYYGRI4KhsjM0QlJyc5Kxs8IINVNidMHR0hUXJEOTohaU4SX/xAAaAQEAAgMBAAAAAAAAAAAAAAAAAQMCBAUG/8QAPBEAAgECBAEJBQYGAgMAAAAAAAECAxEEBSExQRITMlFhcbHB0SJygZGhFDM0QuHwBhUjUmKCJPFDktL/2gAMAwEAAhEDEQA/ANxoBQCgFAKAUAoBQCgFAfhONT0oCp7b4h2NvlQ5ncfkxYI+Lez9prB1Ejp4fKMRV1a5K7fTcpW0uKt0+RDHHEPFsu3+QHyNVuq+B16WRUY/eSb+i8yt3m91/L7d1L9RuT+GBWDlJ8ToQy/DQ6NNfHXxuRk15K/tySN+k7H95rE2I04R6MUvgi67mR82ytqD+6T8oyf8qsj0GcjHu2NofviTnpzImw7jmPKeWB9dDzoEGR0OCGNZX6LNPmlKWKpW62vg7ndDc3Ql2naxyv2y4uLYsQ5wwB5AHyOTmwuO7mqddUUuFFwoVpRXJfsy4bcdLa21Py837kjtLW8WJZYpPUlAJVkkHXBwRgkN1A7tdac5omIZXGdepQcrNartX7sSewt/bK5IXn7KQ/kS4XPk3sn55rJVEzXxGVYijra661r+paKzOcKAUAoBQCgFAKAUAoBQCgFAKAUAoBQCgFAKAUBk3GW+lE0UIdhEY+YoDhSedhkgddAOtUVXrY9PkVKDpym1rff4GcVUd8UAoBQGj8NoufZ+0V/OVh84mq2HRZ5/NZcnFUZdVvE85sybuxOPagkDD3ESsg+x6PoGUbQzWUeEl5X8ie23eCO92bfL+DuE7CQ+5wGTPxbP1ayk7SUjSw9Nzw9fDveLuvhv++08LbZqi5v9lyaRXA9Jg/uk9ceTDQf3DUJauJnOs3RpYyO8fZl++1eJlN1btG7xuMOjFGHgQcH7apPTQmpxUo7PVGr8Gr2V4p0d2ZYygQMc8oIbIGeg0GnSr6TPM57ShGcJRVm737TRatOCKAUAoBQCgFAKAUAoBQCgFAKAUAoBQCgFAKAx7jP+Nw/qf52qirueqyH7iXveRQKqO4KAUAoDUuEEfNbXi+LAfNCKup7M83njtWpvs8zy3Ej7fYt5D1I7UKPeY1df/aohrBoyzF81mNOfd4teB8lPSt3gRq9vqPd2bEfwzTemTfmM1twl5/qdW8t60lpYbVj1khK9pjvDerIvlzgr5MamT0UivCU1CvVwUtpXt8NU/lr8CG4qbMXnivYtYrhVyR05uXKn6yfdPjWNRfmRtZPXfJlh57w8OPyfiS/BP2bv9KP9z1lS4mrn/Sp9z8jTauPPCgFAKAUAoBQCgFAKAUAoBQCgFAKAUAoBQCgMe4z/AI3D+p/naqKu56rIfuJe95FAqo7goBQCgNX4Kj6G5/TX7tX0tjzGf/eQ7n4nzwdYD02E9FdTjz7RT90VFLiic8V+aqda9H5n7wrQYv7J9QrkEHvB5om+6PnSlxQzhu9LER4r9V4nzw6iElte7NmOsbOvwbKkjydSfiKU9nFk5pLkVaWLhxSfy18GfG6EJu9n3OzZtJoGKrnu9YlT9WQMPLApHVOLJx0vs+Khi4dGX7fzX1PTgxGyi8VhhldFYHqCA4I+BqaXExz5qTptbNPyNLq08+KAUAoBQCgFAKAUAoBQCgFAKAUAoBQCgFAKAx7jP+Nw/qf52qirueqyH7iXveRQAKqO2WfZG495JLEJIHWJmXnbK45Mgscg/m5xWag7nOr5nh4Qk4zTkk7LXckN8dyrr0yZreBnic86leXA5hlhqRj1ub7KmUHfQowOZUeYiqs7SWny2+hS5oijFWGGU4IyDqOuo0qs68ZKSTWzNU4Kfgrn9Yv3avpbHms/+8h3PxObhpJybTv4vHtD+xMR/NWNPpNFmbLlYOlPu+sf0PTY7+j7wTx9FmDY8CWVZc/MOKlaTMa653K4S/t9WvQ+rp/Q9vq3SO6UA+GX9X59oqn61OjMQX2jLGuMH4a+D+g28/8Aw/bMVx0huRyyeGfVVvkeyb50fszuMMvteXypfmht4rzXyLxs7ZCw3FzKuAJ+zYj+8oYMfIjlPnmrErNs49XEOpShB/lv8nb9SUrI1hQCgFAKAUAoBQCgFAKAUAoBQCgFAKAUAoBQGPcZvxuH9T/O1UVdz1WQ/cS97yKBVR3DSuFW1mihuHnm5bSLlChzoHOSQvf0x6o6lulW03bfY89nNBVKkI043m77dXb69h3cQN4PSLBZbOY9kXCTBdHAYHCt3qM6Ed+e8VM5XjdFOWYTmsU4V462vHq06uD8jJ6pPTmr8FPwVz+sX7tX0tjzGf8A3kO5+JH7sydnt+dfz2nUfH6T+WsY9Mvxa5eVwfVyfQ9OIj+j7VtLnoMIWPuRyH/9GpU0kmRla57BVKXf9Vp9Ud/GWyPZQXC6NE/Lkd3Nqp+DKPnWVVcSjIqi5c6UtmvD9GdW+sAv9krcIMsqrOB8MSL8AW+Kik/ajcrwEnhMc6T2bcfR+BMcPts+lWUbE5kT6KTxyuMH4ryn41lB3RqZnhuYxEktnqvj6PQslZmgKAUAoBQCgFAKAUAoBQCgFAKAUAoBQCgFAKAybjVBia2f85HX9llP81UVd0emyCXsTj2rz9DOKqPQH0ZG5QuTygkhc6ZOATjxwBr7qGPJV78QkrAMASAwwwB0IznB8dcGgcU7N8D5oZGr8FPwVz+sX7tX0tjzGf8A3kO5+JDzP2e8WemZlH7cIX97Vh/5DbiuXlX+vgyX412mYreTwdoz9Zc/y1lVWhq5BUtOcexP5f8AZO3qenbHz1d4FcfpqA2P2hisn7UDSpv7Lj+xSt8H+hFcH9oCW0lt217NjgH8yTJx+1z/ADFRSeljazyi4V41VxX1X6WO/hvsVrU3sZzgT8q571CKyn9lhU01a5RmuJVfmpf46993f6oudWHJFAKAUAoBQCgFAKAUAoBQCgFAKAUAoBQCgFAUni3s0y2XaAawuH+qfVb94Pwquqro6+S1uRiOS/zK3x3Rita568UAoBQGr8FPwVz+sX7tX0tjzGf/AHkO5+JAb8N2e2lfoA9u/wAin+lYT0mb2Xrl5e49kl4l64qWvPs6Q98bI4+DBT9hNWVF7JxsnnycXFdd19Dn4R3nPYch6xSOnwPrj7x+VKT0M87p8nE8rrSfl5FU3Rf0HbMludEdniHkfXiPnjlH1qwjpOx08avtOXxq8Uk/J/vsNgAq88qftAKAUAoBQCgFAKAUAoBQCgFAKAUAoBQCgFAKA8rq3WRGjcZR1KsPEEYI+VGZQm4SUo7o/nPb2yXtbiSB+qHQ/nKdVb4j7c1qNWdj3uGrxr0lUjx+j4o4KgvFAKA1fgp+Cuf1i/dq+lseYz/7yHc/ErvF9eW/BHfCh+TP/oKwq9I38j1w1v8AJ+Rqu3IfSLGZRqZIG5fMoSPtxVz1ieaw8uaxEW+El4mecFb7EtxF+ciyAfokqfvLVVJndz+l7EJ9Ta+f/RMbybqtNte2lUERlRJIw7jCw7/E5jHwPhWUo3mauFxyp4GcHvey/wBvTU0GrThigFAKAUAoBQCgFAKAUAoBQCgFAKAUAoBQCgFAKAp3EfdT0yISRD/qIh6v99epTz7x78+NV1IX1OrleP8As8+TPov6Pr9f0MRYEEgggjQg9Qe8HwNa57BO+x+UJFAavwU/BXP6xfu1fS2PMZ/95DufiRHGiP8A6qE+MOPk7f61jV3NvIX/AEZL/LyNK3Um57K2bxhjz+yAatjsjz2MjycRNf5PxMj3Ib0ba6x64EktufIcwH2qtUQ0lY9RmH9bAufZGXh6m5VsnjhQCgFAKAUAoBQCgFAKAUAoBQCgFAKAUAoBQCgFAKAUBQt/twxc5ntgFuOrL0WT/JX9/Q9/jVU6d9UdrLc05n+nV6PB9X6GQXEDIzI6lHU4ZWGCD7xVB6qMozipRd0zzoZGr8FPwVz+sX7tX0tjzGf/AHkO5+JxcbE+ktT4rKPkY/8AWoq8C7IH7NRdq8y3cNJubZtv/dDL+y7Cs6fROXm0eTi5/B/NI7tmbtQQ3E1yBzTStnJ/JBAyF8MnUnvqVBJ3KauMqVKUaT6Mfr3k1WRqCgFAKAUAoBQCgFAKAUAoBQCgFAKAUAoBQCgFAKAUAoBQELvHuvbXi4mT1x7Mi6OPj3j3HIrGUVI28Lja2GfsPTq4fvuMx23wxu4iTAVuE7gMLJ8QTg/A/CqXSa2PRYfOqFTSp7L+a9fp8Sz8IbGWGO5WWN42510dSp9n39RWdLic7O6sKk4ODTVnsTe+O6S37Qc0hjSIuW5QCx5uXQE6L06kHyrKcOUaeBx7winZXbt3aXJjY2yYrWJYYVKouTqSTk6kknvJrJJJWRq168683Ob1O6pKRQCgFAKAUAoBQCgFAKAUAoBQCgFAKAUAoBQCgFAKAUAoBQCgFAKAUAoBQCgFAKAUAoBQCgFAKAUAoBQHy7gAkkADqToKA47bbFtI3LHPC7fmrIjH5A5oDsdwMZIGTgZPf4edAfVAKAUAoBQCgFAKAUAoBQCgFAKAUAoBQCgFAKAUAoBQCgPOadV9pgv6RA/fQHjbbSgkYpHLG7gZKq6swHTJAOQKA6qAUBkVhB/x3aN0LlmNhaNyRwKxVXbmZQzYOTnlY+OCoGNciS2XvC/ZMicvoiJ4NGWVh78g6/HNCLmY712V7Z32z7a4uHuLZLiOS2eQgnHaxhgx6l00GucBtMA4Ak3u4mCIzscKoLE+4DJoQVvhtt2a92fDcT8vaOXB5AQvquyjQk9wFAWigFAKAUAoBQCgFAKAUBA717oWm0BGLpC4jLFMOy45sZ9kjPQUBgFrutbHbQsSpMHpDx93NyqGYDIHXTGaEmuycG9jkECB1PiJZMj5kj5ihFzOtq3l3sDaHZRTyS24CyCNySrxksCpXorgqw5lx0B6HFCT+gbeYOiuuqsAw8iMihB6UAoBQCgFAKAUBFbf3ctb1VW6hWZVJKhidCRgkYIoDIuBUQTaN2o6LGyjyEqgUJZuVCBQH862u2rnYW0rlTGHR2OUYlQ8fOzRujYOCAeuCPaB1Ggk0fZPGHZ0uBL2tu3T6ROZf2o+bT3nFCLEpvBs222vDC1vcRsYZkmWRMPgqdVIB0yO494HhQFX4w7y3qwzW8dq8VsxEclyxBDqwGUQDoG9kk92RjXNCTn4b7x3dvs+GOPZs9wgMhEqOgVsyMdAddDkfCgNOfa6R2oubgejqI1kkVzqhIBKHHVgTjTqelCCnbP37vr3mfZ+zu0t1JUSzzLFzEdeVcHp45PgcEEUB27v8QFkufQ7yBrK8/JRmDRv4cjgDJI6aYPQEmgPnfTfi5sC7f8AD3kgUqBP2yKh5gMaBWZfWPLqOtAccHFFWtoHS1kmu5g7C2gJcqquyBnfl9VTjry9/TvoDgteLpjnEV/YyWYOPWLE8oP5TKyKeT+8M9+mlAWjfHe9rEB/RJp4eUM0sRXkXJIw2Tkdxz01oCP3S4hm/kCw2U4jDcrylo+RDjOuuT3dPGgOrfLfdtnsS9lPJCOX6ZCnJltOU5OQc6fEUBIbnbyNfRGU20tumhQy4+kBz6y4/J6a9+aAsFAfz3bOF3nyxAAu5MknAHqP30J4G6z7btUUs9xCqjUlpEA+00IMR3xhk25tPFkrNAiLD25UiIYZmeTJ6j1sAdW5dNDmhJqu8G17ixjRbexku40jGWWRF5QoxgggsTgZ0BoQQW7/ABUjntpriWAxlJEiiijftXldwSqJ6q+scfIE91Ac+x+KjtfLZ3dp6OzOIgVlEhV2xyK4CgakgZB0J6dcATu9e/0VrMtrDE93ePgCGMgYyMjnY55dNehwNTga0BH7Q302laJ215swC3HttBOsjID3lcDI9+QPfQFx2HtiC7hWeBw8bdD0II6qQdVYHqDQFb3k3/SG4FnawveXh/7aMFRdM4dznBxr0OB1xpQHDf777QswJL/Z3JbkgNJBOshTJwOZSB88j7aAuuyNpxXMKTQOHicZVh8iCDqCDkEHUGgMc4I/1ne/oP8AxhQllx3k4jvYkekbPnRGZlR+0hIfHeAGJGRrqBQgmt1t5Jrs5exntoyvMrzFBk5GF5c8wJBJyRjSgPOzNhtq0WV4e0iJYASqBIhUlTgqSUOnUHoRQFS2vwStmyba4khPcsgEqD7rfNjQm5QNr7A2jsOeOcMurYSSMnkfGpjkBAIyM+qc95ByMgDSOLN+txsRJ19mVreQeTYOPtoETfCH+qbXyk/iyUIKh/SE2mypa24JCuZJn9/JyqoPiMsx8wKEo0fc2yENhaRj8mGPPvJUFj5liT8aEGY/0grflkspl9WTEi8w6jlMbofMEsR50JRYOId+bjd7tj1lS2c+bPET9tAOBWzkTZ5mAHaTSPzN34Riir5DBP1jQMjf6QsS+j2jYHN2zLnvwY2JHkSq/IUCL1uxCs+y7ZJRzrJaxq4PeGiAbPmCaEGV8Mrp9m7Xm2fKTySExgnvdctC/h66EjzKjuoSXHiSfTLmz2UvSVvSLnHdDGeh105myAfECgNBRQAABgDQAdKEH7QH86yWMc+8bwzKHie6kDqehHK5xp7wKE8DWpeF+yGGPQ0X3q0in5hs0IM93ytbvYUsL2VzKbWTIWKU86Ky4JQg6FSDoRhtDr30JNR2Bt5b7Z4uVHLzxvzLnPKy8yuue8BgcHvGDQgyXgBs/tbh5G1S3RWVe4SSgoH8wiOPrGhJp97uNYC6baDRsZlPbY5jyc6jR+XpzDAPhkZxmhBm/Awm42hc3UvrS9mXJ/vSuCxHyIHgNKEs2zaFsssUkbDKujIR4ggg0IMM4Lbbe39PjJyq27XIHdzReqT5sCv7IoSzu4ARGS5vZ5DzShIwWPUmV5Gc/EoKBmt7y2SzWlxE3R4nX5qcHzB1oQZX/R52mxF1ASeQCOZR4Fsq3lnCUJZXOH28cdjeXsrqzsyukUaAlpHMwwo008/Dx6UBZ+Ge0Itp38txetz3ketvCfwUcemWjB6uG6k6+yfIDYqEGEcGt8I7WWSzuHCRytzRuxwok0UqT+SGAXB6ZGO+hLN3oQZlx12jH6JHaj17iaVCiLq+ATrj3nCDx5vcaEo8uJWzWt934YTqYRbI3mvKp+2gRM8J72NNjQuzqqRiXtCTouJHJz4aYNCDO9+YLm92Va7RkDMVknByACsMkmImIA6DkQZ8Hz76Emu7g7UW52fayKQT2SI+O50AVwfJgfsoQZtx2nM91ZWcI55sMeUdeaUoqA+HssfcNelCUWbibYiDYLQg5Ea28efHlkjGfjihB08FP6ph/Tm/ivQlkH/SE/FbX9ef4UlCEXrcY/8A86y/w0P8NaAzfjtsVke32hF6rArG7DqGU88L/Ahhn9GhKLDwtSS6e52rOvK9wRFEvcsUeAcZ7i4P7OaEGh0AoD+e7KRf/k+cjHpkgznTVXUfbp50J4H9CUIMQ47bwwTNBbROJGjZnkKHIUkcqpkdWOW06jTxoSi98PtjyWmyFjmHLIUlkZT1XnLMFPgQpGffmhBS/wCjj7N744t/PpN/+0JZss0YZSp6MCD5EYoQYdwhQ2G1p7Kf1XKGNSdOYowZSP0k5mHuoSzZtubRS3t5pnOFjRmPwGg8ycAe80IMd4IbuNMl5PIMJLEbVT+cW1lI8QMIM+OR3GhLPrgg5tb+8s5/UmZVGD3tCXyB45Vyw8VBNAzVd8dqLbWVzMxA5Y25c97EEIvmWIHxoQZ3/R+2IyRT3TAhZOWKPPeE5uZh7uY481NCWRHBWBG2pdMyqxVJGQkAkEygEjw0OM+/30DPbinu1Js+6Tadl6ilwz46JKfysfmSagjxJ/O0A0/cremLaFssqEBxpLHnVG7x5HqD3ihBxWPDzZ8dq1q0Xaxu5kZpMc/MdMhlAK4GgxjTzNARycMhGOWDaO0YIugjSf1QPBcj1aAkt3OH9laS9uA89x/bXDmSTOMZGdAcaZxnGmaAnttbKiuoJIJl5o5Bhh0PUEEHuIIBB8QKAoVpwXsFbLS3EiZyY2dApx0zyIGOPOgNEW0jEYiCL2QXkCYHJy4xy46cuNMUBTf+WdvG7NaXN3ZB9WS3lwh+qwOP8u7FASe7O49pZO0yB5bhvanncvKc9dT0z34GT30B4bxcPrO9lMs5mLHGiysEGBgYXoDQDd3h7Z2Uomg7YMM6NKxQ5GDlehOKA5dqcL7C4leWXt2d2Zz9M2AWOSFH5I9w91ActhFsjY1ysXbyJLKoUI7yOoBbQkYKx5YdTjvoD14t3fPbx2EYD3N7IkcakZ5VVgzykeC46/HuoC4bJ2elvBFBGMJGiovkBjJ9560B10BBb07p29+IxP2mIyxXs3Ke1jOcdegoCt/8nNlYxyzY/WtQm59twh2YRhhOw8DO+KC5M7A3C2dZsHgt1Dr7LuWdh+iXJ5fhihB7b07pW9/yduZcIGAEcjIDzYzzAe107/fQEDFwj2apyvpCnxWdwfsoC9RRhVCjoABr100oCB3p3NtL/lMyESp7EsbFJFwcjDDrg6gHODqKAh34Zwycoury+u41wRHNPlNOhPKASffnNAXOztI4kWOJFSNByqqgBQB3ACgIHefcm0vWWSRWjnXHLNCxSUY6ajrjuyDjuxQEU3DOCRlN3dXl4qHKxzzZTPjhQMn30BObe3UtrqKOFw8cUfsrC5jAGOXHq/k47qArsfCHZqnK9up8VmYH5igJTeDh/Z3jq85mJVFQASsFwucHHTm1OtARkXCLZqnmXt1bplZnB8sjWgL9QCgPNplGhYA+YoTyX1H56Qn5y/MUuTyX1HoDnpQxPgzqOrL8xQnkvqCzKdAwJ8xQcl9R6UIFAKA+WcDAJAJ6ZPXy8aEpNme7/cMzfXK3UU4hlAVWDpzqeQ5VhqMHuIOQcD35EE1uxud6PM91cztd3rryGZ1ChV/MjQaIPL7MnIFqoBQCgFAKAUAoBQCgPlnAwCQCenvoTZn1QgUAoBQCgFAKAUAoBQFL333Qs3hurkxfTiN5OcO/tImnq83LjQDGKqqQjZysdbL8wxEalOipezdK1ls312uUnhfu1bXb3HpEfOIxHyjmZRli+T6pBPsiq6cFJu52M3xtbDxhzTte/U9rdfebJZ2qRRpHGOVEUKoyTgAYAydTp41sJWPKVJyqSc5bvcpW/W5Vm0F1crGVnCvMXDOckDmOVJK4PuFVzpxs2dfLsyxCqwpN3jdK1l3b7n7uBubaJBbXRQtcFRKHLMMFhnAUHlwAcailOEbJkZlmNeVSdG/s3tay4du5eqtOMKAUBn+/W5NzeXUc0UqqoVV9YsChDE8y4Gp1z1GoqmdNydzuZdmVHD0XCcW3f59j/bL+owB31ccNn7QCgFAKAUAoBQCgFAKAz/fncm5vLuOaKVVUKq+sWDRkEnmTA1Pf1GoqmdNydzuZdmVHD0HCcW3r1a9j/bL+KuOGVzcvbT3XpZZgyx3Dxx4AHqADHTr51hCTdzoY/DRoc2lu4pvvLJWZzxQCgFAKAUAoBQERvf8AiN3/AIeb+G1YVOg+42sD+Jp+9HxRQ+CXtXnlD++aq6O7+Hmdr+INqf8At5Gp1eebIffH8Qu/1En3DUS2Zt4H8TT95eJB7P2ldw7Pszb2vpC+joXPaqnLhF0wdWzr08Kri2oqy4G5Vo0KmKqc7U5PtO2jd9focOxOJYlSVpIcMCiwxREvJIzByQBgaDlGvv8AHAJVLl2IyVwlFRlprdvRJK3qee0N/b+3w8+zjHESBkuc+RblwD7iBR1JLdE0sqw1X2ada77v1LpszbC3NsLiAFwykqhIU8wyOQ9ynIxnp39KzUrq6OTWw8qNbmqmlnv2dZS9q8QLy3lSKayWJn5SMzB9C3LnKDB1zpmsHUa0sdajlNCrBzp1bpX4W7eJNb4b13Fkeb0MywaDte1AHMe4gKSPM6a1lKbjwNTA4GliVbnLS6rcPmj63O3pnvfWNp2UGGxL2obLAgcvLyg+OvupGbfAjHYGlhtFUvLqtbTrvdnHvVvrcWUhD2RaItyxydsAH0z0CEqeuh8KiU2uBbg8tpYmN1V14q231R2vveYbQ3F5A1sxblji5gzvoCCNBy9+QcYx5VPLsrsqWX85X5qhPlLi7WS/fZuc1ttna0sYmjs4FQjmWOSVu1I6juCgn34qOVN6pGcsPgacublUk31paevyOvdnfFLtZFEZjuogS0DEZJGmjeHNocgYJ17szGd9OJXi8vlh3Ft3g/zfvs17SB2xv9e2zok9isRf2czB8jIB9gY0z41g6klujdoZVh60XKnVvbf2beJ2bz78Sw9o1tAskULiOSaRsIXzgxoBq5Hee7B+Mup1FOEyyFTkqrKzkrpLe3W+o6LPf6JrH0po2Dh+x7JTktIQCFU41BBBzjTXripVT2bmFTKpxxPMp6WvfqXWz0O09rhe0NnAVxnslmPa+WccpPlS8+ox5nAt8lVJd/J09T53b3ye8a6EduQYUBRHYK7OQ+UbOiesuP3+FIz5TZOKy6OHVNzn0nq1slpquvRkVtHf68gnjhnsliZyuMyh9GblyOUYPf31DqNO1jZp5VQq05VKdW6V+FtlfiSe/wDte+hjkFvB9H2fM9xzr6nXmAQ65Awc69emlTOTWxr5bh8NUmnVnrfSNt/iVPhttK8ht5Bb2RuUMpy3bImG5E9XDAk6YOffWFNtJ2R1M1o0KlWLq1eS7bWb4vUuG1d5r2C3SZrAnR2mXtl+iCtgE4U8wK+tkDTvrNzklexyaOCw9Wq6aq9Vnyd7/HTq7Tj3Y34uL18R2X0YZVkft19QHvwVBbTJwKRm3si7F5ZSw0byq620XJ3+rJHe7ea4s8utmZoAoLS9qFAJJGCvKT4a9NamUmuBr4HBUsT7LqcmXVa/1ujo3Q27PdoZJLY28ZCmNi/Nzg5yQOUEAYGpGudKmMm+BhjsLTw8uRGfKfHS1vq/0LBWRoigFAKAiN7/AMRu/wDDzfw2rCp0H3G1gfxNP3o+KKHwS9q88of3zVXR3fw8ztfxBtT/ANvI1OrzzZD74/iF3+ok+4axlszbwP4mn7y8Tw3X/q23/wAOn8MVEOgu4yxn4ufvPxM/4K2atPNIRlo40Vfdzlske/C4+JqqjudzP6jVOMFs27/D/s0HftAdn3QIz9Ex+I1B+BANWz6LOHlzaxVO3WiC4OH/AKJ/dM33UqKWxuZ7+IXurzK/xb/H7X9BP4prCrub2S/hane/A07bOzluIJYX9mRSufA9x8wcH4Vc1dWPO0Kzo1I1I8GZxwn2i0M89jLo2WZR4OmjgeYAI/RJqqm7Ox385oxq0o4mH7T29CwbVX0vasMPWKzXt5PDtGx2an3jRvnWT9qduo0aP/HwUqnGo7LuW/oVDild8+0oo3yY41jBUDPtNl8DvJHKMe4VXU6R1cnp8nCSlHd317loXn/51b/2N3/9d6s51dvyON/LKv8AdD/2RRLC4kbbS3EUMyRSSgetGy6OoRi2mAM5PyqtP27nZqRgsvdKcotpda4O6t4HZxrciW1I6hJCPgyVNZ2sVZArwqLtXmX223bhNlHaSrzoFXm1IJb2mfI1DFsnPvq3krk2ZxZYyosQ60HZ307urusVvfXdbsrKIWMZBgmE/KMsxOCC2uSzA8ungPdWE42jodDAY7nMRJ4h9KNupd3Z6kds7i30E9vqNCYmH3W6eWahVesvq5Bxpz+a816Fj3Nu7Kee5ubZz2koTtYmHKVK5HNjvznUgkZrKFm20aGOp4ilThSqrSN7PrvwKtxT/rGz8k/jVhU6SOlk/wCEq/HwL3vx/V93+qf91Wz6LOLl/wCKp+8iu8GPxKb/ABDfwoaro7Pv8kb+ffiI+6vFl8kQEEEZBGCD3g9auOKm07oyLddzs3az2zEiKQ9mM+DetC3vOvL9Y1rx9mVj1GMX23Aqquktf/r1LZv4xuJbbZ6n8M3aTY7okOT5ZI0961ZPW0TmZcuZhPFP8qtH3n6FxRAAABgAYAHcKsOU3d3Z9UIFAKAUBzbTtBNDLEekiMh+spH+dQ1dWLKVR06kZrg0/kY9w82sLC8lhuvow47Ni3RXUnlJ8FOTr01B6a1RB8l6nqs0oPF4eNSjrbVdqfn2G0RSBgCpDA9CDkVsHkmmnZlR4gbbTsWs4iJLq4+iWNTkgNoWbHsjGev7garqPSyOpluGlzirz0hDVvu4IsENssFqsWfVjiCZPgqY/wAqztZWNCU3VrOfW7/NmccEWHNdDOvLF++SqKO7PQfxAtId8vIvW/TgbPuskD6Jh8xpVs+izi5em8VT70V/g2w9DkGRntm0+olY0tjez1f8he6vFlf4tOPT7bUaImden0rdfCsau5vZKn9lqd78DXAc9KvPLmT8S7RrS+gvohjmIJ8OdOoPuZNPgaoqKzuemympHEYaWHnw8H6Mt/D20bsHupB9LduZj7lP4NfILqPOrKa0v1nLzOa5xUY7QVvjxfzKjxWsXhvIL1RlPUB9zxtzAE93MMY/RNV1FZ3Opk1SNShPDvfX5NW+nmabsraUVxEssTBkYZ07vcfAjvFXJ3PPVqM6M3Cas0RM28oa8jtbcCY6tcMD6sSgaajq5ONP3dRjy/asjZjg2qDrVXyf7V1v07SicbWHaW+v/bk/etU19vgdr+H17E+9eZrasD0OfKtk8w1YpvELbz2b2ciluTtW7VR+UuBke8gZI99VzdrHVyzCxxEakXvbR9TJyXZlleIsjRQzKwyH5VJx+l1FZWUjTVbEYaTgpOLXC/kUrYux4rfbnZ2ueyWFmkXJITm05MnXr2ZwfGq1FKeh16+InWy3lVt3LTttx8UcPFSRf+I2mo0VCden0udfCoqbl2Tp/ZKnx8C/b667Pu8a/Qv92rZ9FnEwGmKp3/uRV+Dd0gtJ1LKGExcgkDCmOMA+WVb5VXR2Z0s9hJ14tL8tvq/UsO5+0nuDdS8xaEzlIPDlRVBK+4tmsoNu7NDHUY0VTha0uTeXe+v4FZ4x7GzHHdpo0ZEbkdeUn1D8G0+tWNWPE6GRYi0pUZbPVd/H5rwJDhysly020JwOeQLDHjoEQAMR4BnB+INTT19plOacmio4WnstX3vb5IvNWnGFAKAUAoBQENt3de0u8GeIFxoHUlXx4ZXUj3HIrGUU9zbw+Or4fSnLTq3RXl4V2QOklyB+aJEx9zP21jzSN555iHvGPyfqT+wd1LSzOYIgHOhdiWf5noPcMVlGCWxpYnHV8RpUlp1bI9dvbuW15yekRl+Tm5fXdcc2M+yRnoOtJRUtzHDYyth7807X30T27yKXh1s0EHsDkaj6Wb/fWPNRNh5vi2rcr6L0O/be6VnduJJ4y7hQoPPIugJPRWA6k1lKCluU4fH18PHk05WXcvNHLa7g7PjcOkJDDOD2kp6gg9W8CaxVOKLZ5ripx5Mpady9DxHDjZn9gf8Ayzf76c1Ey/nGM/v+i9CZ2FsG3tFZLdORWPMRzM2uMflE91ZRio7GpiMVVxDUqju12LyG8Ww4ryEwzc3KSGBUgMCD1BIIGmR06E0lG6sxhcVPDVOchuSEUYVQqjCgAADoANAKyKG23dnneWkcqNHIgdGGCrDINQ1cyp1JU5KUXZoqD8MLHmJUzop6osnqn3HILfbWHNROos7xNrPkvtt+19Cy7H2Hb2sZjgjCKfaxklveWOprJRS2OfXxNWvLl1HdkIOHGzP7A/8Alm/31jzUTc/nGM/v+i9CT2FuvaWjM1vGULABvXdsgaj2mOKyjBR2NfEY2viElVd7diXgem2tgQXTQmYFhExdV05SSPyhj1h7qOKe5jh8VUoKSp6cpWvx+BDy8P7bmJhkubYMcskEpVCfIg48hpWPNo2o5tWtacYztxkrvyJTZO7FrbxSRRx6SgiRiSXfIIOW6956Yxk1koJKxr1sbWrTU5PbbqXwIz/lxsz+wP8A5Zv99Y81E2P5xjP7/ovQl9j7vW1tG8UMfLG5JdSzMDkcp9onTGmKyjFLY1a+LrV5qc3qttl4FcbhZs8vzfTcv5nOOXyzy8+PrVjzUTf/AJ5iuTbS/XbX0+hK3+8Nhs/srdiIhgcqqpIVc4y2OgJzr1OpqXKMdDWp4TE4vlVUr9bvuzl4iXxMC2kQDz3ZESKdcLkcznwAHf3de6oqPS3WWZXS/qutPSMNX5IsWyrBIIY4U9mNQo9+B1PvJ1+NZpWVjQrVZVajqS3bOupKxQCgFAKAUAoBQCgFAKAUAoBQCgFAKAUAoBQCgFAKAUAoBQCgFAZhxk2XGOyuRntD9GdRykDJGmOupqmquJ6LIq8vapcNye3A2aroL2VnluZF5S8hB5V/NQAAKKygvzM0syrOMvs8ElBPZce19ZcasOUKAUAoD//Z"/>
          <p:cNvSpPr>
            <a:spLocks noChangeAspect="1" noChangeArrowheads="1"/>
          </p:cNvSpPr>
          <p:nvPr/>
        </p:nvSpPr>
        <p:spPr bwMode="auto">
          <a:xfrm>
            <a:off x="168275" y="-1825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  <p:sp>
        <p:nvSpPr>
          <p:cNvPr id="4" name="AutoShape 2" descr="https://mail.sci.ccny.cuny.edu/Session/59759-eHe3Jg9MZLEPeLqPw39d/MessagePart/INBOX/96128-02-B/IMG_370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6196" name="Picture 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3775080" cy="2126806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7724" y="3174269"/>
            <a:ext cx="3833524" cy="2159731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Plus 2"/>
          <p:cNvSpPr/>
          <p:nvPr/>
        </p:nvSpPr>
        <p:spPr bwMode="auto">
          <a:xfrm>
            <a:off x="5029200" y="2971800"/>
            <a:ext cx="914400" cy="914400"/>
          </a:xfrm>
          <a:prstGeom prst="mathPlus">
            <a:avLst/>
          </a:prstGeom>
          <a:solidFill>
            <a:srgbClr val="0066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6600"/>
              </a:solidFill>
              <a:effectLst/>
              <a:latin typeface="Times New Roman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862" y="2412989"/>
            <a:ext cx="838200" cy="636224"/>
          </a:xfrm>
          <a:prstGeom prst="rect">
            <a:avLst/>
          </a:prstGeom>
          <a:ln w="19050" cmpd="sng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362" y="3252402"/>
            <a:ext cx="1981200" cy="1090998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94441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Installing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09600" y="838200"/>
            <a:ext cx="7696200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Install R (and optionally </a:t>
            </a:r>
            <a:r>
              <a:rPr lang="en-US" dirty="0" err="1">
                <a:latin typeface="Arial" pitchFamily="34" charset="0"/>
              </a:rPr>
              <a:t>Rstudio</a:t>
            </a:r>
            <a:r>
              <a:rPr lang="en-US" dirty="0">
                <a:latin typeface="Arial" pitchFamily="34" charset="0"/>
              </a:rPr>
              <a:t>) and Java</a:t>
            </a: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Install the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wallace</a:t>
            </a:r>
            <a:r>
              <a:rPr lang="en-US" dirty="0">
                <a:latin typeface="Arial" pitchFamily="34" charset="0"/>
              </a:rPr>
              <a:t> package from CRAN </a:t>
            </a: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OPTIONAL: For Maxent, install maxent.jar (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https://biodiversityinformatics.amnh.org/open_source/maxent/</a:t>
            </a:r>
            <a:r>
              <a:rPr lang="en-US" dirty="0">
                <a:latin typeface="Arial" pitchFamily="34" charset="0"/>
              </a:rPr>
              <a:t> and place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dismo</a:t>
            </a:r>
            <a:r>
              <a:rPr lang="en-US" dirty="0">
                <a:latin typeface="Arial" pitchFamily="34" charset="0"/>
              </a:rPr>
              <a:t> folder</a:t>
            </a: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Troubleshooting on </a:t>
            </a:r>
            <a:r>
              <a:rPr lang="en-US" dirty="0" err="1">
                <a:latin typeface="Arial" pitchFamily="34" charset="0"/>
              </a:rPr>
              <a:t>Github</a:t>
            </a:r>
            <a:r>
              <a:rPr lang="en-US" dirty="0">
                <a:latin typeface="Arial" pitchFamily="34" charset="0"/>
              </a:rPr>
              <a:t> page (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https://github.com/wallaceEcoMod/wallace</a:t>
            </a:r>
            <a:r>
              <a:rPr lang="en-US" dirty="0">
                <a:latin typeface="Arial" pitchFamily="34" charset="0"/>
              </a:rPr>
              <a:t>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55384"/>
            <a:ext cx="505918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44888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62000" y="1349493"/>
            <a:ext cx="4191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</a:t>
            </a:r>
            <a:r>
              <a:rPr lang="en-US" sz="2800" dirty="0">
                <a:latin typeface="Arial" panose="020B0604020202020204" pitchFamily="34" charset="0"/>
              </a:rPr>
              <a:t>’s code is free and</a:t>
            </a:r>
            <a:r>
              <a:rPr lang="en-US" sz="2800" i="1" dirty="0">
                <a:latin typeface="Arial" panose="020B0604020202020204" pitchFamily="34" charset="0"/>
              </a:rPr>
              <a:t>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open</a:t>
            </a:r>
            <a:r>
              <a:rPr lang="en-US" sz="2800" dirty="0">
                <a:solidFill>
                  <a:srgbClr val="990099"/>
                </a:solidFill>
                <a:latin typeface="Arial" panose="020B0604020202020204" pitchFamily="34" charset="0"/>
              </a:rPr>
              <a:t> </a:t>
            </a:r>
          </a:p>
          <a:p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(&amp; users can download data from online databases.)</a:t>
            </a:r>
          </a:p>
        </p:txBody>
      </p:sp>
      <p:sp>
        <p:nvSpPr>
          <p:cNvPr id="3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24"/>
          <a:stretch/>
        </p:blipFill>
        <p:spPr>
          <a:xfrm>
            <a:off x="5334000" y="1119883"/>
            <a:ext cx="2971800" cy="53571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5146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1337370"/>
            <a:ext cx="3505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</a:t>
            </a:r>
            <a:r>
              <a:rPr lang="en-US" sz="2800" dirty="0">
                <a:latin typeface="Arial" panose="020B0604020202020204" pitchFamily="34" charset="0"/>
              </a:rPr>
              <a:t>provides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guidance</a:t>
            </a:r>
            <a:endParaRPr lang="en-US" sz="2800" dirty="0">
              <a:solidFill>
                <a:srgbClr val="990099"/>
              </a:solidFill>
              <a:latin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that addresses conceptual and methodological issues.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34" y="1295400"/>
            <a:ext cx="4642266" cy="3505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34713835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371600"/>
            <a:ext cx="34290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</a:t>
            </a:r>
            <a:r>
              <a:rPr lang="en-US" sz="2800" dirty="0">
                <a:latin typeface="Arial" panose="020B0604020202020204" pitchFamily="34" charset="0"/>
              </a:rPr>
              <a:t>is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flexible </a:t>
            </a:r>
          </a:p>
          <a:p>
            <a:endParaRPr lang="en-US" sz="2800" b="1" i="1" cap="small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by providing multiple options, and allowing user inputs and downloads for most components.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401" y="1447800"/>
            <a:ext cx="3991399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31295499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372612"/>
            <a:ext cx="35814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</a:t>
            </a:r>
            <a:r>
              <a:rPr lang="en-US" sz="2800" dirty="0">
                <a:latin typeface="Arial" panose="020B0604020202020204" pitchFamily="34" charset="0"/>
              </a:rPr>
              <a:t>features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interactive </a:t>
            </a:r>
          </a:p>
          <a:p>
            <a:endParaRPr lang="en-US" sz="2800" b="1" i="1" cap="small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maps, tables, and graphs to explore data and model predictions.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95400"/>
            <a:ext cx="3449247" cy="49644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24414048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371600"/>
            <a:ext cx="3657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</a:t>
            </a:r>
            <a:r>
              <a:rPr lang="en-US" sz="2800" dirty="0">
                <a:latin typeface="Arial" panose="020B0604020202020204" pitchFamily="34" charset="0"/>
              </a:rPr>
              <a:t>is</a:t>
            </a:r>
            <a:r>
              <a:rPr lang="en-US" sz="2800" i="1" dirty="0">
                <a:latin typeface="Arial" panose="020B0604020202020204" pitchFamily="34" charset="0"/>
              </a:rPr>
              <a:t>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reproducible </a:t>
            </a:r>
          </a:p>
          <a:p>
            <a:endParaRPr lang="en-US" sz="2800" b="1" i="1" cap="small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by providing executable code for documenting and rerunning the analysis.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49"/>
          <a:stretch/>
        </p:blipFill>
        <p:spPr>
          <a:xfrm>
            <a:off x="4573816" y="1447800"/>
            <a:ext cx="4016918" cy="4495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7971637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" y="1371600"/>
            <a:ext cx="4038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latin typeface="Arial" panose="020B0604020202020204" pitchFamily="34" charset="0"/>
              </a:rPr>
              <a:t>Wallace is </a:t>
            </a:r>
            <a:r>
              <a:rPr lang="en-US" sz="2800" b="1" i="1" cap="small" dirty="0">
                <a:solidFill>
                  <a:srgbClr val="990099"/>
                </a:solidFill>
                <a:latin typeface="Arial" panose="020B0604020202020204" pitchFamily="34" charset="0"/>
              </a:rPr>
              <a:t>expandable! </a:t>
            </a:r>
          </a:p>
          <a:p>
            <a:endParaRPr lang="en-US" sz="2800" b="1" i="1" cap="small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</a:rPr>
              <a:t>by featuring different methodological options (modules) that researchers can contribute to advance functionality.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2514600"/>
            <a:ext cx="3886208" cy="23759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25489231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2" y="1106147"/>
            <a:ext cx="7772408" cy="46088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115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89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2" y="1106147"/>
            <a:ext cx="7772408" cy="4608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514600" y="933450"/>
            <a:ext cx="990600" cy="501015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/>
          </a:p>
        </p:txBody>
      </p:sp>
      <p:sp>
        <p:nvSpPr>
          <p:cNvPr id="6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3675028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2" y="1106147"/>
            <a:ext cx="7772408" cy="46088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53000" y="933450"/>
            <a:ext cx="990600" cy="5010150"/>
          </a:xfrm>
          <a:prstGeom prst="rect">
            <a:avLst/>
          </a:prstGeom>
          <a:solidFill>
            <a:schemeClr val="accent1">
              <a:alpha val="0"/>
            </a:schemeClr>
          </a:solidFill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altLang="en-US"/>
          </a:p>
        </p:txBody>
      </p:sp>
      <p:sp>
        <p:nvSpPr>
          <p:cNvPr id="5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Qualities of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</p:spTree>
    <p:extLst>
      <p:ext uri="{BB962C8B-B14F-4D97-AF65-F5344CB8AC3E}">
        <p14:creationId xmlns:p14="http://schemas.microsoft.com/office/powerpoint/2010/main" val="6555338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9" name="Text Box 3"/>
          <p:cNvSpPr txBox="1">
            <a:spLocks noChangeArrowheads="1"/>
          </p:cNvSpPr>
          <p:nvPr/>
        </p:nvSpPr>
        <p:spPr bwMode="auto">
          <a:xfrm>
            <a:off x="1371600" y="304800"/>
            <a:ext cx="6429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i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Wallace</a:t>
            </a:r>
            <a:r>
              <a:rPr lang="en-US" sz="280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today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304800" y="1219200"/>
            <a:ext cx="556260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1. Full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Release 1.0.6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 (Kass et al. 2018, Methods in Ecology &amp; Evolution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software note; Google group; Wallace e-mail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00" y="990600"/>
            <a:ext cx="2379300" cy="1336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172200" y="2282148"/>
            <a:ext cx="243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latin typeface="Arial" charset="0"/>
              </a:rPr>
              <a:t>NSF DEB-1119915 &amp; DBI-1650241 </a:t>
            </a:r>
          </a:p>
        </p:txBody>
      </p:sp>
    </p:spTree>
    <p:extLst>
      <p:ext uri="{BB962C8B-B14F-4D97-AF65-F5344CB8AC3E}">
        <p14:creationId xmlns:p14="http://schemas.microsoft.com/office/powerpoint/2010/main" val="13733175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9" name="Text Box 3"/>
          <p:cNvSpPr txBox="1">
            <a:spLocks noChangeArrowheads="1"/>
          </p:cNvSpPr>
          <p:nvPr/>
        </p:nvSpPr>
        <p:spPr bwMode="auto">
          <a:xfrm>
            <a:off x="1371600" y="304800"/>
            <a:ext cx="6429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i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Wallace</a:t>
            </a:r>
            <a:r>
              <a:rPr lang="en-US" sz="280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today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304800" y="1219200"/>
            <a:ext cx="5562600" cy="1954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1. Full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Release 1.0.6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 (Kass et al. 2018, Methods in Ecology &amp; Evolution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software note; Google group; Wallace e-mail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2. New NSF funding to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work with external partners to add new modules</a:t>
            </a:r>
          </a:p>
        </p:txBody>
      </p:sp>
      <p:pic>
        <p:nvPicPr>
          <p:cNvPr id="11" name="Picture 15" descr="National Science Foundation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3276600"/>
            <a:ext cx="2384783" cy="46017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248400" y="3736779"/>
            <a:ext cx="243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latin typeface="Arial" charset="0"/>
              </a:rPr>
              <a:t>NSF DBI-1661510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00" y="990600"/>
            <a:ext cx="2379300" cy="1336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172200" y="2282148"/>
            <a:ext cx="243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latin typeface="Arial" charset="0"/>
              </a:rPr>
              <a:t>NSF DEB-1119915 &amp; DBI-1650241 </a:t>
            </a:r>
          </a:p>
        </p:txBody>
      </p:sp>
    </p:spTree>
    <p:extLst>
      <p:ext uri="{BB962C8B-B14F-4D97-AF65-F5344CB8AC3E}">
        <p14:creationId xmlns:p14="http://schemas.microsoft.com/office/powerpoint/2010/main" val="3678106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179" name="Text Box 3"/>
          <p:cNvSpPr txBox="1">
            <a:spLocks noChangeArrowheads="1"/>
          </p:cNvSpPr>
          <p:nvPr/>
        </p:nvSpPr>
        <p:spPr bwMode="auto">
          <a:xfrm>
            <a:off x="1371600" y="304800"/>
            <a:ext cx="642937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i="1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Wallace</a:t>
            </a:r>
            <a:r>
              <a:rPr lang="en-US" sz="2800" dirty="0">
                <a:solidFill>
                  <a:srgbClr val="006600"/>
                </a:solidFill>
                <a:latin typeface="Arial" pitchFamily="34" charset="0"/>
                <a:cs typeface="Arial" pitchFamily="34" charset="0"/>
              </a:rPr>
              <a:t> today</a:t>
            </a:r>
          </a:p>
        </p:txBody>
      </p:sp>
      <p:sp>
        <p:nvSpPr>
          <p:cNvPr id="818185" name="Text Box 9"/>
          <p:cNvSpPr txBox="1">
            <a:spLocks noChangeArrowheads="1"/>
          </p:cNvSpPr>
          <p:nvPr/>
        </p:nvSpPr>
        <p:spPr bwMode="auto">
          <a:xfrm>
            <a:off x="304800" y="1219200"/>
            <a:ext cx="55626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1. Full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Release 1.0.6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 (Kass et al. 2018, Methods in Ecology &amp; Evolution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software note; Google group; Wallace e-mail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2. New NSF funding to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work with external partners to add new modules</a:t>
            </a:r>
          </a:p>
          <a:p>
            <a:pPr>
              <a:spcBef>
                <a:spcPct val="50000"/>
              </a:spcBef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3. New NASA funding, led by Mary Blair (AMNH), to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develop new R packages and add them 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to Wallace </a:t>
            </a:r>
            <a:r>
              <a:rPr lang="en-US" sz="2200" dirty="0">
                <a:solidFill>
                  <a:srgbClr val="990099"/>
                </a:solidFill>
                <a:latin typeface="Arial" pitchFamily="34" charset="0"/>
              </a:rPr>
              <a:t>and interface with </a:t>
            </a:r>
            <a:r>
              <a:rPr lang="en-US" sz="2200" dirty="0" err="1">
                <a:solidFill>
                  <a:srgbClr val="990099"/>
                </a:solidFill>
                <a:latin typeface="Arial" pitchFamily="34" charset="0"/>
              </a:rPr>
              <a:t>BioModelos</a:t>
            </a:r>
            <a:endParaRPr lang="en-US" sz="2200" dirty="0">
              <a:solidFill>
                <a:srgbClr val="990099"/>
              </a:solidFill>
              <a:latin typeface="Arial" pitchFamily="34" charset="0"/>
            </a:endParaRPr>
          </a:p>
        </p:txBody>
      </p:sp>
      <p:pic>
        <p:nvPicPr>
          <p:cNvPr id="11" name="Picture 15" descr="National Science Foundation">
            <a:hlinkClick r:id="rId2"/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3276600"/>
            <a:ext cx="2384783" cy="46017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6248400" y="3736779"/>
            <a:ext cx="2438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latin typeface="Arial" charset="0"/>
              </a:rPr>
              <a:t>NSF DBI-1661510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00" y="990600"/>
            <a:ext cx="2379300" cy="13368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6172200" y="2282148"/>
            <a:ext cx="2438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latin typeface="Arial" charset="0"/>
              </a:rPr>
              <a:t>NSF DEB-1119915 &amp; DBI-1650241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19800" y="4648200"/>
            <a:ext cx="2818327" cy="1752600"/>
            <a:chOff x="6019800" y="4705290"/>
            <a:chExt cx="2818327" cy="1752600"/>
          </a:xfrm>
        </p:grpSpPr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6019800" y="4705290"/>
              <a:ext cx="2818327" cy="17526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u="sng">
                <a:ln w="3175">
                  <a:solidFill>
                    <a:schemeClr val="tx1"/>
                  </a:solidFill>
                </a:ln>
              </a:endParaRPr>
            </a:p>
          </p:txBody>
        </p:sp>
        <p:pic>
          <p:nvPicPr>
            <p:cNvPr id="7" name="Picture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1200" y="4781490"/>
              <a:ext cx="17018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762440"/>
              <a:ext cx="914400" cy="781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" t="4768" r="68851" b="6931"/>
            <a:stretch>
              <a:fillRect/>
            </a:stretch>
          </p:blipFill>
          <p:spPr bwMode="auto">
            <a:xfrm>
              <a:off x="7767425" y="5467290"/>
              <a:ext cx="92037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7" descr="AMNH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510587" y="5636304"/>
              <a:ext cx="1157357" cy="669186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</p:grpSp>
      <p:sp>
        <p:nvSpPr>
          <p:cNvPr id="16" name="Rectangle 15"/>
          <p:cNvSpPr/>
          <p:nvPr/>
        </p:nvSpPr>
        <p:spPr>
          <a:xfrm>
            <a:off x="5943600" y="6400800"/>
            <a:ext cx="304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latin typeface="Arial" charset="0"/>
              </a:rPr>
              <a:t>NASA 80NSSC18K0406</a:t>
            </a: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609600" y="5966936"/>
            <a:ext cx="48768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altLang="en-US" sz="1400" dirty="0">
                <a:latin typeface="Arial" pitchFamily="34" charset="0"/>
              </a:rPr>
              <a:t>Mary E. Blair, Ned Horning, Jorge Velásquez-</a:t>
            </a:r>
            <a:r>
              <a:rPr lang="en-US" altLang="en-US" sz="1400" dirty="0" err="1">
                <a:latin typeface="Arial" pitchFamily="34" charset="0"/>
              </a:rPr>
              <a:t>Tibatá</a:t>
            </a:r>
            <a:r>
              <a:rPr lang="en-US" altLang="en-US" sz="1400" dirty="0">
                <a:latin typeface="Arial" pitchFamily="34" charset="0"/>
              </a:rPr>
              <a:t>, Gonzalo E. Pinilla-</a:t>
            </a:r>
            <a:r>
              <a:rPr lang="en-US" altLang="en-US" sz="1400" dirty="0" err="1">
                <a:latin typeface="Arial" pitchFamily="34" charset="0"/>
              </a:rPr>
              <a:t>Buitrago</a:t>
            </a:r>
            <a:r>
              <a:rPr lang="en-US" altLang="en-US" sz="1400" dirty="0">
                <a:latin typeface="Arial" pitchFamily="34" charset="0"/>
              </a:rPr>
              <a:t>, Beth E. Gerstner, Peter J. Galante &amp; Sarah I. </a:t>
            </a:r>
            <a:r>
              <a:rPr lang="en-US" altLang="en-US" sz="1400" dirty="0" err="1">
                <a:latin typeface="Arial" pitchFamily="34" charset="0"/>
              </a:rPr>
              <a:t>Meenan</a:t>
            </a:r>
            <a:endParaRPr lang="en-US" altLang="en-US" sz="1400" dirty="0">
              <a:latin typeface="Arial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33400" y="4953000"/>
            <a:ext cx="5105400" cy="990600"/>
            <a:chOff x="3886200" y="3505200"/>
            <a:chExt cx="5105400" cy="990600"/>
          </a:xfrm>
        </p:grpSpPr>
        <p:sp>
          <p:nvSpPr>
            <p:cNvPr id="19" name="Rectangle 6"/>
            <p:cNvSpPr>
              <a:spLocks noChangeArrowheads="1"/>
            </p:cNvSpPr>
            <p:nvPr/>
          </p:nvSpPr>
          <p:spPr bwMode="auto">
            <a:xfrm>
              <a:off x="3886200" y="3505200"/>
              <a:ext cx="5105400" cy="990600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/>
            </a:p>
          </p:txBody>
        </p:sp>
        <p:pic>
          <p:nvPicPr>
            <p:cNvPr id="20" name="Picture 4" descr="Dr. Mary E. Blair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80" b="15512"/>
            <a:stretch/>
          </p:blipFill>
          <p:spPr bwMode="auto">
            <a:xfrm>
              <a:off x="3966616" y="3560555"/>
              <a:ext cx="692744" cy="831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2416" y="3584912"/>
              <a:ext cx="692744" cy="83315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14" descr="Image result for jorge velasquez tibata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94" t="11280" r="22156" b="28341"/>
            <a:stretch/>
          </p:blipFill>
          <p:spPr bwMode="auto">
            <a:xfrm>
              <a:off x="5338216" y="3560556"/>
              <a:ext cx="741504" cy="848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112" t="30494" r="24690" b="47664"/>
            <a:stretch/>
          </p:blipFill>
          <p:spPr>
            <a:xfrm>
              <a:off x="6024015" y="3581400"/>
              <a:ext cx="736072" cy="836120"/>
            </a:xfrm>
            <a:prstGeom prst="rect">
              <a:avLst/>
            </a:prstGeom>
          </p:spPr>
        </p:pic>
        <p:pic>
          <p:nvPicPr>
            <p:cNvPr id="24" name="Picture 5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77" t="33071" b="7837"/>
            <a:stretch/>
          </p:blipFill>
          <p:spPr bwMode="auto">
            <a:xfrm rot="16200000">
              <a:off x="8162177" y="3666377"/>
              <a:ext cx="824862" cy="681584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41" t="3898" r="37037" b="58311"/>
            <a:stretch/>
          </p:blipFill>
          <p:spPr>
            <a:xfrm>
              <a:off x="6786015" y="3569569"/>
              <a:ext cx="731980" cy="85003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439" t="16426" r="29205" b="55979"/>
            <a:stretch/>
          </p:blipFill>
          <p:spPr>
            <a:xfrm>
              <a:off x="7548016" y="3581400"/>
              <a:ext cx="681584" cy="8657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64841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">
            <a:extLst>
              <a:ext uri="{FF2B5EF4-FFF2-40B4-BE49-F238E27FC236}">
                <a16:creationId xmlns:a16="http://schemas.microsoft.com/office/drawing/2014/main" id="{08CE499D-EAB5-4925-93D6-2EE64FBE7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Current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 </a:t>
            </a: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Development</a:t>
            </a:r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2156ECAC-D3A8-4FEC-8EBC-E2D5B14F5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458200" cy="3816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Addressing </a:t>
            </a:r>
            <a:r>
              <a:rPr lang="en-US" sz="2200" b="1" dirty="0" err="1">
                <a:solidFill>
                  <a:srgbClr val="006600"/>
                </a:solidFill>
                <a:latin typeface="Arial" pitchFamily="34" charset="0"/>
              </a:rPr>
              <a:t>Github</a:t>
            </a:r>
            <a:r>
              <a:rPr lang="en-US" sz="2200" b="1" dirty="0">
                <a:solidFill>
                  <a:srgbClr val="006600"/>
                </a:solidFill>
                <a:latin typeface="Arial" pitchFamily="34" charset="0"/>
              </a:rPr>
              <a:t> 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Issues, </a:t>
            </a:r>
            <a:r>
              <a:rPr lang="en-US" sz="2200" b="1" dirty="0">
                <a:solidFill>
                  <a:srgbClr val="006600"/>
                </a:solidFill>
                <a:latin typeface="Arial" pitchFamily="34" charset="0"/>
              </a:rPr>
              <a:t>Google Group </a:t>
            </a: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posts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rgbClr val="006600"/>
              </a:solidFill>
              <a:latin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Fixing bugs, making enhancements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rgbClr val="006600"/>
              </a:solidFill>
              <a:latin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Working on version 2.0.0, which can perform analyses on SDMs for multiple species (niche overlap, PCA, etc.)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rgbClr val="006600"/>
              </a:solidFill>
              <a:latin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Still inviting collaborators to add new modules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rgbClr val="006600"/>
              </a:solidFill>
              <a:latin typeface="Arial" pitchFamily="34" charset="0"/>
            </a:endParaRPr>
          </a:p>
          <a:p>
            <a:pPr marL="457200" indent="-457200">
              <a:buAutoNum type="arabicPeriod"/>
            </a:pPr>
            <a:r>
              <a:rPr lang="en-US" sz="2200" dirty="0">
                <a:solidFill>
                  <a:srgbClr val="006600"/>
                </a:solidFill>
                <a:latin typeface="Arial" pitchFamily="34" charset="0"/>
              </a:rPr>
              <a:t>Working on making module ingestions easier</a:t>
            </a:r>
          </a:p>
          <a:p>
            <a:pPr marL="457200" indent="-457200">
              <a:buAutoNum type="arabicPeriod"/>
            </a:pPr>
            <a:endParaRPr lang="en-US" sz="2200" dirty="0">
              <a:solidFill>
                <a:srgbClr val="0066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6353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1"/>
          <p:cNvSpPr txBox="1">
            <a:spLocks noChangeArrowheads="1"/>
          </p:cNvSpPr>
          <p:nvPr/>
        </p:nvSpPr>
        <p:spPr bwMode="auto">
          <a:xfrm>
            <a:off x="914400" y="228600"/>
            <a:ext cx="73914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>
                <a:solidFill>
                  <a:srgbClr val="006600"/>
                </a:solidFill>
                <a:latin typeface="Arial" pitchFamily="34" charset="0"/>
              </a:rPr>
              <a:t>Installing </a:t>
            </a:r>
            <a:r>
              <a:rPr lang="en-US" altLang="en-US" sz="2800" i="1" dirty="0">
                <a:solidFill>
                  <a:srgbClr val="006600"/>
                </a:solidFill>
                <a:latin typeface="Arial" pitchFamily="34" charset="0"/>
              </a:rPr>
              <a:t>Wallace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09600" y="838200"/>
            <a:ext cx="7696200" cy="4939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Install R (and optionally </a:t>
            </a:r>
            <a:r>
              <a:rPr lang="en-US" dirty="0" err="1">
                <a:latin typeface="Arial" pitchFamily="34" charset="0"/>
              </a:rPr>
              <a:t>Rstudio</a:t>
            </a:r>
            <a:r>
              <a:rPr lang="en-US" dirty="0">
                <a:latin typeface="Arial" pitchFamily="34" charset="0"/>
              </a:rPr>
              <a:t>) and Java</a:t>
            </a: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Install the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wallace</a:t>
            </a:r>
            <a:r>
              <a:rPr lang="en-US" dirty="0">
                <a:latin typeface="Arial" pitchFamily="34" charset="0"/>
              </a:rPr>
              <a:t> package from CRAN </a:t>
            </a: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endParaRPr lang="en-US" dirty="0">
              <a:latin typeface="Arial" pitchFamily="34" charset="0"/>
            </a:endParaRP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OPTIONAL: For Maxent, install maxent.jar (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https://biodiversityinformatics.amnh.org/open_source/maxent/</a:t>
            </a:r>
            <a:r>
              <a:rPr lang="en-US" dirty="0">
                <a:latin typeface="Arial" pitchFamily="34" charset="0"/>
              </a:rPr>
              <a:t> and place in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dismo</a:t>
            </a:r>
            <a:r>
              <a:rPr lang="en-US" dirty="0">
                <a:latin typeface="Arial" pitchFamily="34" charset="0"/>
              </a:rPr>
              <a:t> folder</a:t>
            </a:r>
          </a:p>
          <a:p>
            <a:pPr marL="342900" indent="-342900">
              <a:spcBef>
                <a:spcPct val="50000"/>
              </a:spcBef>
              <a:buFont typeface="Arial" charset="0"/>
              <a:buChar char="•"/>
            </a:pPr>
            <a:r>
              <a:rPr lang="en-US" dirty="0">
                <a:latin typeface="Arial" pitchFamily="34" charset="0"/>
              </a:rPr>
              <a:t>Troubleshooting on </a:t>
            </a:r>
            <a:r>
              <a:rPr lang="en-US" dirty="0" err="1">
                <a:latin typeface="Arial" pitchFamily="34" charset="0"/>
              </a:rPr>
              <a:t>Github</a:t>
            </a:r>
            <a:r>
              <a:rPr lang="en-US" dirty="0">
                <a:latin typeface="Arial" pitchFamily="34" charset="0"/>
              </a:rPr>
              <a:t> page (</a:t>
            </a:r>
            <a:r>
              <a:rPr lang="en-US" dirty="0">
                <a:solidFill>
                  <a:srgbClr val="006600"/>
                </a:solidFill>
                <a:latin typeface="Arial" pitchFamily="34" charset="0"/>
              </a:rPr>
              <a:t>https://github.com/wallaceEcoMod/wallace</a:t>
            </a:r>
            <a:r>
              <a:rPr lang="en-US" dirty="0">
                <a:latin typeface="Arial" pitchFamily="34" charset="0"/>
              </a:rPr>
              <a:t>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55384"/>
            <a:ext cx="5059180" cy="1905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15549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11"/>
          <p:cNvSpPr txBox="1">
            <a:spLocks noChangeArrowheads="1"/>
          </p:cNvSpPr>
          <p:nvPr/>
        </p:nvSpPr>
        <p:spPr bwMode="auto">
          <a:xfrm>
            <a:off x="381000" y="253425"/>
            <a:ext cx="8229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algn="ctr">
              <a:spcBef>
                <a:spcPct val="50000"/>
              </a:spcBef>
            </a:pPr>
            <a:r>
              <a:rPr lang="en-US" altLang="en-US" sz="3200" dirty="0">
                <a:solidFill>
                  <a:srgbClr val="3333CC"/>
                </a:solidFill>
                <a:latin typeface="Arial" charset="0"/>
              </a:rPr>
              <a:t>THANK YOU</a:t>
            </a:r>
          </a:p>
        </p:txBody>
      </p:sp>
      <p:pic>
        <p:nvPicPr>
          <p:cNvPr id="26" name="Picture 25" descr="photo-9.JPG"/>
          <p:cNvPicPr>
            <a:picLocks noChangeAspect="1"/>
          </p:cNvPicPr>
          <p:nvPr/>
        </p:nvPicPr>
        <p:blipFill>
          <a:blip r:embed="rId2"/>
          <a:srcRect l="8861" t="25738" r="13924"/>
          <a:stretch>
            <a:fillRect/>
          </a:stretch>
        </p:blipFill>
        <p:spPr>
          <a:xfrm>
            <a:off x="6865883" y="3347403"/>
            <a:ext cx="1897117" cy="1368413"/>
          </a:xfrm>
          <a:prstGeom prst="rect">
            <a:avLst/>
          </a:prstGeom>
          <a:ln w="12700">
            <a:solidFill>
              <a:schemeClr val="tx1"/>
            </a:solidFill>
          </a:ln>
          <a:effectLst/>
        </p:spPr>
      </p:pic>
      <p:pic>
        <p:nvPicPr>
          <p:cNvPr id="20" name="Picture 2" descr="C:\Users\Robert Anderson\Pictures\work\Lab_June_09_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4" r="11278" b="26265"/>
          <a:stretch/>
        </p:blipFill>
        <p:spPr bwMode="auto">
          <a:xfrm>
            <a:off x="6865883" y="4871403"/>
            <a:ext cx="1897117" cy="1368413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1068945" y="4171890"/>
            <a:ext cx="4648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990099"/>
                </a:solidFill>
                <a:latin typeface="Arial" charset="0"/>
              </a:rPr>
              <a:t>http://www.andersonlab.ccny.cuny.edu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2" r="6638" b="15238"/>
          <a:stretch/>
        </p:blipFill>
        <p:spPr>
          <a:xfrm>
            <a:off x="6865882" y="1833480"/>
            <a:ext cx="1897117" cy="131826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4" name="Rectangle 23"/>
          <p:cNvSpPr/>
          <p:nvPr/>
        </p:nvSpPr>
        <p:spPr>
          <a:xfrm>
            <a:off x="1526145" y="3505200"/>
            <a:ext cx="3886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altLang="en-US" sz="2000" dirty="0">
                <a:solidFill>
                  <a:srgbClr val="990099"/>
                </a:solidFill>
                <a:latin typeface="Arial" charset="0"/>
              </a:rPr>
              <a:t>https://wallaceecomod.github.io/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09600" y="1295400"/>
            <a:ext cx="5562600" cy="1625036"/>
            <a:chOff x="914400" y="1118164"/>
            <a:chExt cx="5562600" cy="1625036"/>
          </a:xfrm>
        </p:grpSpPr>
        <p:sp>
          <p:nvSpPr>
            <p:cNvPr id="31" name="Rectangle 6"/>
            <p:cNvSpPr>
              <a:spLocks noChangeArrowheads="1"/>
            </p:cNvSpPr>
            <p:nvPr/>
          </p:nvSpPr>
          <p:spPr bwMode="auto">
            <a:xfrm>
              <a:off x="914400" y="1118164"/>
              <a:ext cx="5562600" cy="162503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 u="sng"/>
            </a:p>
          </p:txBody>
        </p:sp>
        <p:pic>
          <p:nvPicPr>
            <p:cNvPr id="53252" name="Picture 15" descr="National Science Foundation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066800" y="2011362"/>
              <a:ext cx="2754851" cy="531589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1323751"/>
              <a:ext cx="3308094" cy="4471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2" name="Picture 21" descr="GBIF1.PNG"/>
            <p:cNvPicPr>
              <a:picLocks noChangeAspect="1"/>
            </p:cNvPicPr>
            <p:nvPr/>
          </p:nvPicPr>
          <p:blipFill>
            <a:blip r:embed="rId8"/>
            <a:srcRect t="35208" r="53333" b="36688"/>
            <a:stretch>
              <a:fillRect/>
            </a:stretch>
          </p:blipFill>
          <p:spPr>
            <a:xfrm>
              <a:off x="1066800" y="1295400"/>
              <a:ext cx="1676400" cy="56877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7" name="Picture 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011363"/>
              <a:ext cx="1476754" cy="595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225" y="1999264"/>
              <a:ext cx="692530" cy="591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383145" y="5090906"/>
            <a:ext cx="6093855" cy="1309894"/>
            <a:chOff x="383145" y="5090906"/>
            <a:chExt cx="6093855" cy="1309894"/>
          </a:xfrm>
        </p:grpSpPr>
        <p:sp>
          <p:nvSpPr>
            <p:cNvPr id="33" name="Rectangle 6"/>
            <p:cNvSpPr>
              <a:spLocks noChangeArrowheads="1"/>
            </p:cNvSpPr>
            <p:nvPr/>
          </p:nvSpPr>
          <p:spPr bwMode="auto">
            <a:xfrm>
              <a:off x="383145" y="5090906"/>
              <a:ext cx="6093855" cy="130989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0" hangingPunct="0"/>
              <a:endParaRPr lang="en-US" altLang="en-US"/>
            </a:p>
          </p:txBody>
        </p:sp>
        <p:pic>
          <p:nvPicPr>
            <p:cNvPr id="34" name="Picture 21" descr="The City College of New York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128" y="5241465"/>
              <a:ext cx="1073959" cy="475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520" y="5905912"/>
              <a:ext cx="1196865" cy="380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189" y="5154718"/>
              <a:ext cx="1145071" cy="676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7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348" y="5240096"/>
              <a:ext cx="1187796" cy="363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7" descr="UConn_Logo.tiff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14164" y="5274875"/>
              <a:ext cx="1025134" cy="328598"/>
            </a:xfrm>
            <a:prstGeom prst="rect">
              <a:avLst/>
            </a:prstGeom>
          </p:spPr>
        </p:pic>
        <p:pic>
          <p:nvPicPr>
            <p:cNvPr id="39" name="Picture 7" descr="AMNH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4825394" y="5818586"/>
              <a:ext cx="809944" cy="46831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49" y="5774329"/>
              <a:ext cx="512567" cy="512567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0366" y="5831281"/>
              <a:ext cx="1056637" cy="441534"/>
            </a:xfrm>
            <a:prstGeom prst="rect">
              <a:avLst/>
            </a:prstGeom>
          </p:spPr>
        </p:pic>
        <p:pic>
          <p:nvPicPr>
            <p:cNvPr id="42" name="Picture 3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1819" y="5267713"/>
              <a:ext cx="799402" cy="449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1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945" b="31432"/>
            <a:stretch>
              <a:fillRect/>
            </a:stretch>
          </p:blipFill>
          <p:spPr bwMode="auto">
            <a:xfrm>
              <a:off x="3686356" y="5871846"/>
              <a:ext cx="1024704" cy="415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15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39" t="4768" r="68851" b="6931"/>
            <a:stretch>
              <a:fillRect/>
            </a:stretch>
          </p:blipFill>
          <p:spPr bwMode="auto">
            <a:xfrm>
              <a:off x="5679673" y="5674662"/>
              <a:ext cx="673555" cy="669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0" name="Text Box 14"/>
          <p:cNvSpPr txBox="1">
            <a:spLocks noChangeArrowheads="1"/>
          </p:cNvSpPr>
          <p:nvPr/>
        </p:nvSpPr>
        <p:spPr bwMode="auto">
          <a:xfrm>
            <a:off x="6553200" y="892314"/>
            <a:ext cx="2590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000" dirty="0">
                <a:solidFill>
                  <a:srgbClr val="006600"/>
                </a:solidFill>
                <a:latin typeface="Arial" charset="0"/>
              </a:rPr>
              <a:t>Anderson lab (</a:t>
            </a:r>
            <a:r>
              <a:rPr lang="en-US" altLang="en-US" sz="2000" dirty="0" err="1">
                <a:solidFill>
                  <a:srgbClr val="006600"/>
                </a:solidFill>
                <a:latin typeface="Arial" charset="0"/>
              </a:rPr>
              <a:t>chronosequence</a:t>
            </a:r>
            <a:r>
              <a:rPr lang="en-US" altLang="en-US" sz="2000" dirty="0">
                <a:solidFill>
                  <a:srgbClr val="006600"/>
                </a:solidFill>
                <a:latin typeface="Arial" charset="0"/>
              </a:rPr>
              <a:t>)</a:t>
            </a: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33071"/>
          <a:stretch/>
        </p:blipFill>
        <p:spPr bwMode="auto">
          <a:xfrm rot="16200000">
            <a:off x="7981173" y="1696227"/>
            <a:ext cx="618564" cy="57891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12" t="30494" r="27166" b="51611"/>
          <a:stretch/>
        </p:blipFill>
        <p:spPr>
          <a:xfrm>
            <a:off x="8488890" y="1905000"/>
            <a:ext cx="578910" cy="6185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3536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es_Fig_HistOccur_19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685800"/>
            <a:ext cx="8686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0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3515</TotalTime>
  <Words>1695</Words>
  <Application>Microsoft Macintosh PowerPoint</Application>
  <PresentationFormat>On-screen Show (4:3)</PresentationFormat>
  <Paragraphs>291</Paragraphs>
  <Slides>87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87</vt:i4>
      </vt:variant>
    </vt:vector>
  </HeadingPairs>
  <TitlesOfParts>
    <vt:vector size="97" baseType="lpstr">
      <vt:lpstr>Arial</vt:lpstr>
      <vt:lpstr>Calibri</vt:lpstr>
      <vt:lpstr>Calibri Light</vt:lpstr>
      <vt:lpstr>Courier</vt:lpstr>
      <vt:lpstr>Courier New</vt:lpstr>
      <vt:lpstr>Futura</vt:lpstr>
      <vt:lpstr>Times New Roman</vt:lpstr>
      <vt:lpstr>Office Theme</vt:lpstr>
      <vt:lpstr>1_Office Theme</vt:lpstr>
      <vt:lpstr>2_Office Theme</vt:lpstr>
      <vt:lpstr>How to use species distribution modeling to study the past spread and predict future spread of non-native species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Angelica Tree – Current Distribution</vt:lpstr>
      <vt:lpstr>Angelica Tree – Current Distribution</vt:lpstr>
      <vt:lpstr>Angelica Tree – Potential Distribution</vt:lpstr>
      <vt:lpstr>Angelica Tree – Potential Distribution</vt:lpstr>
      <vt:lpstr>Angelica Tree – Potential Distribution</vt:lpstr>
      <vt:lpstr>Angelica Tree – Potential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Aiello-Lammens</dc:creator>
  <cp:lastModifiedBy>Aiello-Lammens, Matthew E.</cp:lastModifiedBy>
  <cp:revision>58</cp:revision>
  <dcterms:created xsi:type="dcterms:W3CDTF">2019-01-28T20:26:52Z</dcterms:created>
  <dcterms:modified xsi:type="dcterms:W3CDTF">2019-10-01T12:46:24Z</dcterms:modified>
</cp:coreProperties>
</file>